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42" r:id="rId5"/>
  </p:sldMasterIdLst>
  <p:notesMasterIdLst>
    <p:notesMasterId r:id="rId38"/>
  </p:notesMasterIdLst>
  <p:handoutMasterIdLst>
    <p:handoutMasterId r:id="rId39"/>
  </p:handoutMasterIdLst>
  <p:sldIdLst>
    <p:sldId id="269" r:id="rId6"/>
    <p:sldId id="359" r:id="rId7"/>
    <p:sldId id="273" r:id="rId8"/>
    <p:sldId id="395" r:id="rId9"/>
    <p:sldId id="360" r:id="rId10"/>
    <p:sldId id="361" r:id="rId11"/>
    <p:sldId id="256" r:id="rId12"/>
    <p:sldId id="364" r:id="rId13"/>
    <p:sldId id="365" r:id="rId14"/>
    <p:sldId id="331" r:id="rId15"/>
    <p:sldId id="366" r:id="rId16"/>
    <p:sldId id="367" r:id="rId17"/>
    <p:sldId id="368" r:id="rId18"/>
    <p:sldId id="369" r:id="rId19"/>
    <p:sldId id="385" r:id="rId20"/>
    <p:sldId id="386" r:id="rId21"/>
    <p:sldId id="372" r:id="rId22"/>
    <p:sldId id="373" r:id="rId23"/>
    <p:sldId id="387" r:id="rId24"/>
    <p:sldId id="388" r:id="rId25"/>
    <p:sldId id="390" r:id="rId26"/>
    <p:sldId id="377" r:id="rId27"/>
    <p:sldId id="378" r:id="rId28"/>
    <p:sldId id="391" r:id="rId29"/>
    <p:sldId id="380" r:id="rId30"/>
    <p:sldId id="381" r:id="rId31"/>
    <p:sldId id="392" r:id="rId32"/>
    <p:sldId id="383" r:id="rId33"/>
    <p:sldId id="393" r:id="rId34"/>
    <p:sldId id="396" r:id="rId35"/>
    <p:sldId id="399" r:id="rId36"/>
    <p:sldId id="363" r:id="rId37"/>
  </p:sldIdLst>
  <p:sldSz cx="9144000" cy="5143500" type="screen16x9"/>
  <p:notesSz cx="7102475" cy="9388475"/>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8D8"/>
    <a:srgbClr val="666666"/>
    <a:srgbClr val="5F5F5F"/>
    <a:srgbClr val="CC0033"/>
    <a:srgbClr val="C00336"/>
    <a:srgbClr val="CE00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7" autoAdjust="0"/>
    <p:restoredTop sz="69855" autoAdjust="0"/>
  </p:normalViewPr>
  <p:slideViewPr>
    <p:cSldViewPr snapToGrid="0">
      <p:cViewPr varScale="1">
        <p:scale>
          <a:sx n="63" d="100"/>
          <a:sy n="63" d="100"/>
        </p:scale>
        <p:origin x="1469"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182880" cy="18288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34498-72A4-4675-BE44-D45FCA2C80AD}" type="doc">
      <dgm:prSet loTypeId="urn:diagrams.loki3.com/VaryingWidthList" loCatId="list" qsTypeId="urn:microsoft.com/office/officeart/2005/8/quickstyle/3d5" qsCatId="3D" csTypeId="urn:microsoft.com/office/officeart/2005/8/colors/accent1_2" csCatId="accent1" phldr="1"/>
      <dgm:spPr/>
      <dgm:t>
        <a:bodyPr/>
        <a:lstStyle/>
        <a:p>
          <a:endParaRPr lang="en-US"/>
        </a:p>
      </dgm:t>
    </dgm:pt>
    <dgm:pt modelId="{B8BE978D-7B7A-4EDC-96B2-887D34C43FAC}">
      <dgm:prSet phldrT="[Text]" phldr="0"/>
      <dgm:spPr>
        <a:xfrm>
          <a:off x="3141500" y="2381"/>
          <a:ext cx="1845000" cy="1041135"/>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Aptos" panose="02110004020202020204"/>
              <a:ea typeface="+mn-ea"/>
              <a:cs typeface="+mn-cs"/>
            </a:rPr>
            <a:t>Case</a:t>
          </a:r>
        </a:p>
      </dgm:t>
    </dgm:pt>
    <dgm:pt modelId="{6A472AC8-05AB-4823-B331-F36F2FA3BB5F}" type="parTrans" cxnId="{4CB8B8C8-008B-46BC-B639-3237C816EB10}">
      <dgm:prSet/>
      <dgm:spPr/>
      <dgm:t>
        <a:bodyPr/>
        <a:lstStyle/>
        <a:p>
          <a:endParaRPr lang="en-US"/>
        </a:p>
      </dgm:t>
    </dgm:pt>
    <dgm:pt modelId="{6FE77A80-5BB9-46DD-B22C-1183854121F8}" type="sibTrans" cxnId="{4CB8B8C8-008B-46BC-B639-3237C816EB10}">
      <dgm:prSet/>
      <dgm:spPr/>
      <dgm:t>
        <a:bodyPr/>
        <a:lstStyle/>
        <a:p>
          <a:endParaRPr lang="en-US"/>
        </a:p>
      </dgm:t>
    </dgm:pt>
    <dgm:pt modelId="{5E64AD4C-2FC9-4E61-ABCC-718945A79808}">
      <dgm:prSet phldrT="[Text]" phldr="0"/>
      <dgm:spPr>
        <a:xfrm>
          <a:off x="2579000" y="1095573"/>
          <a:ext cx="2970000" cy="1041135"/>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Aptos" panose="02110004020202020204"/>
              <a:ea typeface="+mn-ea"/>
              <a:cs typeface="+mn-cs"/>
            </a:rPr>
            <a:t>Decision</a:t>
          </a:r>
        </a:p>
      </dgm:t>
    </dgm:pt>
    <dgm:pt modelId="{D5C9676F-6760-43C2-B847-408328880E25}" type="parTrans" cxnId="{2533CA7A-26F1-44DA-AAB0-34546B5D7B48}">
      <dgm:prSet/>
      <dgm:spPr/>
      <dgm:t>
        <a:bodyPr/>
        <a:lstStyle/>
        <a:p>
          <a:endParaRPr lang="en-US"/>
        </a:p>
      </dgm:t>
    </dgm:pt>
    <dgm:pt modelId="{F935EC20-F244-45F7-A602-54C15491C9AC}" type="sibTrans" cxnId="{2533CA7A-26F1-44DA-AAB0-34546B5D7B48}">
      <dgm:prSet/>
      <dgm:spPr/>
      <dgm:t>
        <a:bodyPr/>
        <a:lstStyle/>
        <a:p>
          <a:endParaRPr lang="en-US"/>
        </a:p>
      </dgm:t>
    </dgm:pt>
    <dgm:pt modelId="{9C63E4AF-A0DF-42D5-81F0-3AD20343DCA5}">
      <dgm:prSet phldrT="[Text]" phldr="0"/>
      <dgm:spPr>
        <a:xfrm>
          <a:off x="2489000" y="2188765"/>
          <a:ext cx="3150000" cy="1041135"/>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Aptos" panose="02110004020202020204"/>
              <a:ea typeface="+mn-ea"/>
              <a:cs typeface="+mn-cs"/>
            </a:rPr>
            <a:t>Outcome</a:t>
          </a:r>
        </a:p>
      </dgm:t>
    </dgm:pt>
    <dgm:pt modelId="{F75DF029-CE4A-4D3D-A784-B2A7EB882504}" type="parTrans" cxnId="{6D27AA90-6CD7-409B-91EF-CE5BE33A4C90}">
      <dgm:prSet/>
      <dgm:spPr/>
      <dgm:t>
        <a:bodyPr/>
        <a:lstStyle/>
        <a:p>
          <a:endParaRPr lang="en-US"/>
        </a:p>
      </dgm:t>
    </dgm:pt>
    <dgm:pt modelId="{8EA495F1-35C4-404D-9FD5-38A52568711C}" type="sibTrans" cxnId="{6D27AA90-6CD7-409B-91EF-CE5BE33A4C90}">
      <dgm:prSet/>
      <dgm:spPr/>
      <dgm:t>
        <a:bodyPr/>
        <a:lstStyle/>
        <a:p>
          <a:endParaRPr lang="en-US"/>
        </a:p>
      </dgm:t>
    </dgm:pt>
    <dgm:pt modelId="{7A3E1EA2-500C-4AEE-BF5E-8DE88F405743}">
      <dgm:prSet phldrT="[Text]" phldr="0"/>
      <dgm:spPr>
        <a:xfrm>
          <a:off x="2174000" y="3281958"/>
          <a:ext cx="3780000" cy="1041135"/>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Aptos" panose="02110004020202020204"/>
              <a:ea typeface="+mn-ea"/>
              <a:cs typeface="+mn-cs"/>
            </a:rPr>
            <a:t>Explanation</a:t>
          </a:r>
        </a:p>
      </dgm:t>
    </dgm:pt>
    <dgm:pt modelId="{C1C1803A-9535-4B17-AFCC-78338B31A3C8}" type="parTrans" cxnId="{8C5D9774-E8A9-41B4-9F21-7AF32FBB0AC6}">
      <dgm:prSet/>
      <dgm:spPr/>
      <dgm:t>
        <a:bodyPr/>
        <a:lstStyle/>
        <a:p>
          <a:endParaRPr lang="en-US"/>
        </a:p>
      </dgm:t>
    </dgm:pt>
    <dgm:pt modelId="{9D8296F7-F0C8-497C-913A-E59CC99A38BA}" type="sibTrans" cxnId="{8C5D9774-E8A9-41B4-9F21-7AF32FBB0AC6}">
      <dgm:prSet/>
      <dgm:spPr/>
      <dgm:t>
        <a:bodyPr/>
        <a:lstStyle/>
        <a:p>
          <a:endParaRPr lang="en-US"/>
        </a:p>
      </dgm:t>
    </dgm:pt>
    <dgm:pt modelId="{963D5B7B-1EEC-4A4A-92EB-A0054BDCFB46}">
      <dgm:prSet phldrT="[Text]" phldr="0"/>
      <dgm:spPr>
        <a:xfrm>
          <a:off x="1859000" y="4375150"/>
          <a:ext cx="4410000" cy="1041135"/>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Aptos" panose="02110004020202020204"/>
              <a:ea typeface="+mn-ea"/>
              <a:cs typeface="+mn-cs"/>
            </a:rPr>
            <a:t>Next Decision</a:t>
          </a:r>
        </a:p>
      </dgm:t>
    </dgm:pt>
    <dgm:pt modelId="{2451FFE5-50A3-459D-AE40-6E62D2E895D9}" type="parTrans" cxnId="{3006A953-AB6A-45F2-8513-70E2C52F4C65}">
      <dgm:prSet/>
      <dgm:spPr/>
      <dgm:t>
        <a:bodyPr/>
        <a:lstStyle/>
        <a:p>
          <a:endParaRPr lang="en-US"/>
        </a:p>
      </dgm:t>
    </dgm:pt>
    <dgm:pt modelId="{FC7A0532-4585-4D70-8618-A38BF16F5435}" type="sibTrans" cxnId="{3006A953-AB6A-45F2-8513-70E2C52F4C65}">
      <dgm:prSet/>
      <dgm:spPr/>
      <dgm:t>
        <a:bodyPr/>
        <a:lstStyle/>
        <a:p>
          <a:endParaRPr lang="en-US"/>
        </a:p>
      </dgm:t>
    </dgm:pt>
    <dgm:pt modelId="{B71131F2-2D4E-4758-B5A0-96C19C929595}" type="pres">
      <dgm:prSet presAssocID="{BE234498-72A4-4675-BE44-D45FCA2C80AD}" presName="Name0" presStyleCnt="0">
        <dgm:presLayoutVars>
          <dgm:resizeHandles/>
        </dgm:presLayoutVars>
      </dgm:prSet>
      <dgm:spPr/>
    </dgm:pt>
    <dgm:pt modelId="{B7F877A6-915A-4217-82BC-0738D7D154B8}" type="pres">
      <dgm:prSet presAssocID="{B8BE978D-7B7A-4EDC-96B2-887D34C43FAC}" presName="text" presStyleLbl="node1" presStyleIdx="0" presStyleCnt="5">
        <dgm:presLayoutVars>
          <dgm:bulletEnabled val="1"/>
        </dgm:presLayoutVars>
      </dgm:prSet>
      <dgm:spPr/>
    </dgm:pt>
    <dgm:pt modelId="{E21F9450-E5C4-4B7F-A2AD-7D3CC56D6E94}" type="pres">
      <dgm:prSet presAssocID="{6FE77A80-5BB9-46DD-B22C-1183854121F8}" presName="space" presStyleCnt="0"/>
      <dgm:spPr/>
    </dgm:pt>
    <dgm:pt modelId="{74B5E3D1-61DC-4FA7-98D2-D27C19A0E6DF}" type="pres">
      <dgm:prSet presAssocID="{5E64AD4C-2FC9-4E61-ABCC-718945A79808}" presName="text" presStyleLbl="node1" presStyleIdx="1" presStyleCnt="5">
        <dgm:presLayoutVars>
          <dgm:bulletEnabled val="1"/>
        </dgm:presLayoutVars>
      </dgm:prSet>
      <dgm:spPr/>
    </dgm:pt>
    <dgm:pt modelId="{25410B24-7E64-4B52-81D9-DD90C6ABA63F}" type="pres">
      <dgm:prSet presAssocID="{F935EC20-F244-45F7-A602-54C15491C9AC}" presName="space" presStyleCnt="0"/>
      <dgm:spPr/>
    </dgm:pt>
    <dgm:pt modelId="{DA2DB729-98F4-417B-B81D-6317EC77DD47}" type="pres">
      <dgm:prSet presAssocID="{9C63E4AF-A0DF-42D5-81F0-3AD20343DCA5}" presName="text" presStyleLbl="node1" presStyleIdx="2" presStyleCnt="5">
        <dgm:presLayoutVars>
          <dgm:bulletEnabled val="1"/>
        </dgm:presLayoutVars>
      </dgm:prSet>
      <dgm:spPr/>
    </dgm:pt>
    <dgm:pt modelId="{C0382F5E-4B93-46E7-95A4-1C3FD7F4B229}" type="pres">
      <dgm:prSet presAssocID="{8EA495F1-35C4-404D-9FD5-38A52568711C}" presName="space" presStyleCnt="0"/>
      <dgm:spPr/>
    </dgm:pt>
    <dgm:pt modelId="{7C909318-1DCE-4455-A22B-80947C8ADB77}" type="pres">
      <dgm:prSet presAssocID="{7A3E1EA2-500C-4AEE-BF5E-8DE88F405743}" presName="text" presStyleLbl="node1" presStyleIdx="3" presStyleCnt="5">
        <dgm:presLayoutVars>
          <dgm:bulletEnabled val="1"/>
        </dgm:presLayoutVars>
      </dgm:prSet>
      <dgm:spPr/>
    </dgm:pt>
    <dgm:pt modelId="{2E1708D3-D368-40D3-A9E4-CDF137BC1B3E}" type="pres">
      <dgm:prSet presAssocID="{9D8296F7-F0C8-497C-913A-E59CC99A38BA}" presName="space" presStyleCnt="0"/>
      <dgm:spPr/>
    </dgm:pt>
    <dgm:pt modelId="{FB1B58CD-D500-4F24-8A97-7C79B9894ABB}" type="pres">
      <dgm:prSet presAssocID="{963D5B7B-1EEC-4A4A-92EB-A0054BDCFB46}" presName="text" presStyleLbl="node1" presStyleIdx="4" presStyleCnt="5">
        <dgm:presLayoutVars>
          <dgm:bulletEnabled val="1"/>
        </dgm:presLayoutVars>
      </dgm:prSet>
      <dgm:spPr/>
    </dgm:pt>
  </dgm:ptLst>
  <dgm:cxnLst>
    <dgm:cxn modelId="{E6B6B61E-B690-4C5A-BBE6-6348B5931C99}" type="presOf" srcId="{B8BE978D-7B7A-4EDC-96B2-887D34C43FAC}" destId="{B7F877A6-915A-4217-82BC-0738D7D154B8}" srcOrd="0" destOrd="0" presId="urn:diagrams.loki3.com/VaryingWidthList"/>
    <dgm:cxn modelId="{3CA1286C-6B63-4686-B16D-955836D484EE}" type="presOf" srcId="{5E64AD4C-2FC9-4E61-ABCC-718945A79808}" destId="{74B5E3D1-61DC-4FA7-98D2-D27C19A0E6DF}" srcOrd="0" destOrd="0" presId="urn:diagrams.loki3.com/VaryingWidthList"/>
    <dgm:cxn modelId="{7AA7954E-48A4-4404-A96A-AD163C557E1A}" type="presOf" srcId="{9C63E4AF-A0DF-42D5-81F0-3AD20343DCA5}" destId="{DA2DB729-98F4-417B-B81D-6317EC77DD47}" srcOrd="0" destOrd="0" presId="urn:diagrams.loki3.com/VaryingWidthList"/>
    <dgm:cxn modelId="{3006A953-AB6A-45F2-8513-70E2C52F4C65}" srcId="{BE234498-72A4-4675-BE44-D45FCA2C80AD}" destId="{963D5B7B-1EEC-4A4A-92EB-A0054BDCFB46}" srcOrd="4" destOrd="0" parTransId="{2451FFE5-50A3-459D-AE40-6E62D2E895D9}" sibTransId="{FC7A0532-4585-4D70-8618-A38BF16F5435}"/>
    <dgm:cxn modelId="{8C5D9774-E8A9-41B4-9F21-7AF32FBB0AC6}" srcId="{BE234498-72A4-4675-BE44-D45FCA2C80AD}" destId="{7A3E1EA2-500C-4AEE-BF5E-8DE88F405743}" srcOrd="3" destOrd="0" parTransId="{C1C1803A-9535-4B17-AFCC-78338B31A3C8}" sibTransId="{9D8296F7-F0C8-497C-913A-E59CC99A38BA}"/>
    <dgm:cxn modelId="{45915A57-7163-418D-A7C5-15AEF354A3D0}" type="presOf" srcId="{BE234498-72A4-4675-BE44-D45FCA2C80AD}" destId="{B71131F2-2D4E-4758-B5A0-96C19C929595}" srcOrd="0" destOrd="0" presId="urn:diagrams.loki3.com/VaryingWidthList"/>
    <dgm:cxn modelId="{2533CA7A-26F1-44DA-AAB0-34546B5D7B48}" srcId="{BE234498-72A4-4675-BE44-D45FCA2C80AD}" destId="{5E64AD4C-2FC9-4E61-ABCC-718945A79808}" srcOrd="1" destOrd="0" parTransId="{D5C9676F-6760-43C2-B847-408328880E25}" sibTransId="{F935EC20-F244-45F7-A602-54C15491C9AC}"/>
    <dgm:cxn modelId="{2CE85E7E-C256-465A-ADB3-02B1E6630BFC}" type="presOf" srcId="{7A3E1EA2-500C-4AEE-BF5E-8DE88F405743}" destId="{7C909318-1DCE-4455-A22B-80947C8ADB77}" srcOrd="0" destOrd="0" presId="urn:diagrams.loki3.com/VaryingWidthList"/>
    <dgm:cxn modelId="{6D27AA90-6CD7-409B-91EF-CE5BE33A4C90}" srcId="{BE234498-72A4-4675-BE44-D45FCA2C80AD}" destId="{9C63E4AF-A0DF-42D5-81F0-3AD20343DCA5}" srcOrd="2" destOrd="0" parTransId="{F75DF029-CE4A-4D3D-A784-B2A7EB882504}" sibTransId="{8EA495F1-35C4-404D-9FD5-38A52568711C}"/>
    <dgm:cxn modelId="{4CB8B8C8-008B-46BC-B639-3237C816EB10}" srcId="{BE234498-72A4-4675-BE44-D45FCA2C80AD}" destId="{B8BE978D-7B7A-4EDC-96B2-887D34C43FAC}" srcOrd="0" destOrd="0" parTransId="{6A472AC8-05AB-4823-B331-F36F2FA3BB5F}" sibTransId="{6FE77A80-5BB9-46DD-B22C-1183854121F8}"/>
    <dgm:cxn modelId="{89E8F1F0-A19D-4E42-846F-308012169826}" type="presOf" srcId="{963D5B7B-1EEC-4A4A-92EB-A0054BDCFB46}" destId="{FB1B58CD-D500-4F24-8A97-7C79B9894ABB}" srcOrd="0" destOrd="0" presId="urn:diagrams.loki3.com/VaryingWidthList"/>
    <dgm:cxn modelId="{151A253B-732F-4079-9FCA-A88233C18A36}" type="presParOf" srcId="{B71131F2-2D4E-4758-B5A0-96C19C929595}" destId="{B7F877A6-915A-4217-82BC-0738D7D154B8}" srcOrd="0" destOrd="0" presId="urn:diagrams.loki3.com/VaryingWidthList"/>
    <dgm:cxn modelId="{C64DF575-7A67-448E-8A77-8C18653059B2}" type="presParOf" srcId="{B71131F2-2D4E-4758-B5A0-96C19C929595}" destId="{E21F9450-E5C4-4B7F-A2AD-7D3CC56D6E94}" srcOrd="1" destOrd="0" presId="urn:diagrams.loki3.com/VaryingWidthList"/>
    <dgm:cxn modelId="{54B0B5D2-F013-43E6-A490-F1C0857BB302}" type="presParOf" srcId="{B71131F2-2D4E-4758-B5A0-96C19C929595}" destId="{74B5E3D1-61DC-4FA7-98D2-D27C19A0E6DF}" srcOrd="2" destOrd="0" presId="urn:diagrams.loki3.com/VaryingWidthList"/>
    <dgm:cxn modelId="{B02564BE-8A79-4ACC-BD5D-71CD4C456A35}" type="presParOf" srcId="{B71131F2-2D4E-4758-B5A0-96C19C929595}" destId="{25410B24-7E64-4B52-81D9-DD90C6ABA63F}" srcOrd="3" destOrd="0" presId="urn:diagrams.loki3.com/VaryingWidthList"/>
    <dgm:cxn modelId="{B9672754-8B9B-4AE9-9619-9D6F62D1713B}" type="presParOf" srcId="{B71131F2-2D4E-4758-B5A0-96C19C929595}" destId="{DA2DB729-98F4-417B-B81D-6317EC77DD47}" srcOrd="4" destOrd="0" presId="urn:diagrams.loki3.com/VaryingWidthList"/>
    <dgm:cxn modelId="{0DD8F4F9-9E06-4984-B3AE-A60E3ECFF464}" type="presParOf" srcId="{B71131F2-2D4E-4758-B5A0-96C19C929595}" destId="{C0382F5E-4B93-46E7-95A4-1C3FD7F4B229}" srcOrd="5" destOrd="0" presId="urn:diagrams.loki3.com/VaryingWidthList"/>
    <dgm:cxn modelId="{5BA708D8-8C0A-4764-B04F-0E6AF9747E5E}" type="presParOf" srcId="{B71131F2-2D4E-4758-B5A0-96C19C929595}" destId="{7C909318-1DCE-4455-A22B-80947C8ADB77}" srcOrd="6" destOrd="0" presId="urn:diagrams.loki3.com/VaryingWidthList"/>
    <dgm:cxn modelId="{5FA61D54-BE0B-483F-BCF0-B1F6539E5F21}" type="presParOf" srcId="{B71131F2-2D4E-4758-B5A0-96C19C929595}" destId="{2E1708D3-D368-40D3-A9E4-CDF137BC1B3E}" srcOrd="7" destOrd="0" presId="urn:diagrams.loki3.com/VaryingWidthList"/>
    <dgm:cxn modelId="{38963F6F-9381-4841-83EA-94CE06438BD9}" type="presParOf" srcId="{B71131F2-2D4E-4758-B5A0-96C19C929595}" destId="{FB1B58CD-D500-4F24-8A97-7C79B9894ABB}"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DF8BA-E12F-4F9B-9B3F-F6BE6DB2A35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DDE2D1D-D6EC-46A3-8AF6-7A07D60A489E}">
      <dgm:prSet phldrT="[Text]" phldr="0"/>
      <dgm:spPr>
        <a:xfrm>
          <a:off x="2207491" y="935062"/>
          <a:ext cx="1188504" cy="1028104"/>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ptos" panose="02110004020202020204"/>
              <a:ea typeface="+mn-ea"/>
              <a:cs typeface="+mn-cs"/>
            </a:rPr>
            <a:t>Personalization </a:t>
          </a:r>
        </a:p>
        <a:p>
          <a:pPr>
            <a:buNone/>
          </a:pPr>
          <a:r>
            <a:rPr lang="en-US" dirty="0">
              <a:solidFill>
                <a:sysClr val="window" lastClr="FFFFFF"/>
              </a:solidFill>
              <a:latin typeface="Aptos" panose="02110004020202020204"/>
              <a:ea typeface="+mn-ea"/>
              <a:cs typeface="+mn-cs"/>
            </a:rPr>
            <a:t> Diverse learners</a:t>
          </a:r>
        </a:p>
      </dgm:t>
    </dgm:pt>
    <dgm:pt modelId="{CAD0AE7C-F09C-4E72-ABA2-34C853911FBD}" type="parTrans" cxnId="{84F79421-F5E5-4A7F-99DA-613E24A78CA1}">
      <dgm:prSet/>
      <dgm:spPr/>
      <dgm:t>
        <a:bodyPr/>
        <a:lstStyle/>
        <a:p>
          <a:endParaRPr lang="en-US"/>
        </a:p>
      </dgm:t>
    </dgm:pt>
    <dgm:pt modelId="{1E75B2D3-ECF6-4B85-8165-10D57044CC41}" type="sibTrans" cxnId="{84F79421-F5E5-4A7F-99DA-613E24A78CA1}">
      <dgm:prSet/>
      <dgm:spPr/>
      <dgm:t>
        <a:bodyPr/>
        <a:lstStyle/>
        <a:p>
          <a:endParaRPr lang="en-US"/>
        </a:p>
      </dgm:t>
    </dgm:pt>
    <dgm:pt modelId="{020572B8-8864-4950-9958-D1A7F0CB3A61}">
      <dgm:prSet phldrT="[Text]" phldr="0"/>
      <dgm:spPr>
        <a:xfrm>
          <a:off x="2316969" y="0"/>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ptos" panose="02110004020202020204"/>
              <a:ea typeface="+mn-ea"/>
              <a:cs typeface="+mn-cs"/>
            </a:rPr>
            <a:t>Role</a:t>
          </a:r>
        </a:p>
      </dgm:t>
    </dgm:pt>
    <dgm:pt modelId="{F7279257-FF60-455A-AA85-717B7B7933AA}" type="parTrans" cxnId="{676C1330-78E0-449F-8FB4-0FB4C87DA2BF}">
      <dgm:prSet/>
      <dgm:spPr/>
      <dgm:t>
        <a:bodyPr/>
        <a:lstStyle/>
        <a:p>
          <a:endParaRPr lang="en-US"/>
        </a:p>
      </dgm:t>
    </dgm:pt>
    <dgm:pt modelId="{FAFEC6A8-CE35-4F99-AAF2-517458D896F4}" type="sibTrans" cxnId="{676C1330-78E0-449F-8FB4-0FB4C87DA2BF}">
      <dgm:prSet/>
      <dgm:spPr/>
      <dgm:t>
        <a:bodyPr/>
        <a:lstStyle/>
        <a:p>
          <a:endParaRPr lang="en-US"/>
        </a:p>
      </dgm:t>
    </dgm:pt>
    <dgm:pt modelId="{40A15989-E0FC-4DF4-8911-A90F3CA3C46D}">
      <dgm:prSet phldrT="[Text]" phldr="0"/>
      <dgm:spPr>
        <a:xfrm>
          <a:off x="3210214" y="518255"/>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ptos" panose="02110004020202020204"/>
              <a:ea typeface="+mn-ea"/>
              <a:cs typeface="+mn-cs"/>
            </a:rPr>
            <a:t>Confidence</a:t>
          </a:r>
        </a:p>
      </dgm:t>
    </dgm:pt>
    <dgm:pt modelId="{C0D7891B-2A3A-429E-93C5-C799CD983476}" type="parTrans" cxnId="{F96E9CDA-408A-474D-9967-E9AD7DF1C141}">
      <dgm:prSet/>
      <dgm:spPr/>
      <dgm:t>
        <a:bodyPr/>
        <a:lstStyle/>
        <a:p>
          <a:endParaRPr lang="en-US"/>
        </a:p>
      </dgm:t>
    </dgm:pt>
    <dgm:pt modelId="{519D9806-4FA4-4D57-B09B-143E1A642C51}" type="sibTrans" cxnId="{F96E9CDA-408A-474D-9967-E9AD7DF1C141}">
      <dgm:prSet/>
      <dgm:spPr/>
      <dgm:t>
        <a:bodyPr/>
        <a:lstStyle/>
        <a:p>
          <a:endParaRPr lang="en-US"/>
        </a:p>
      </dgm:t>
    </dgm:pt>
    <dgm:pt modelId="{A7BD1156-97B4-481D-9662-F173499917A7}">
      <dgm:prSet phldrT="[Text]" phldr="0"/>
      <dgm:spPr>
        <a:xfrm>
          <a:off x="3210214" y="1537084"/>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ptos" panose="02110004020202020204"/>
              <a:ea typeface="+mn-ea"/>
              <a:cs typeface="+mn-cs"/>
            </a:rPr>
            <a:t>Motivation</a:t>
          </a:r>
        </a:p>
      </dgm:t>
    </dgm:pt>
    <dgm:pt modelId="{F2683F64-707B-4AE1-B7DE-D84AAEB2A8B5}" type="parTrans" cxnId="{F7624140-6B52-41C3-9AC5-8BC2262137C4}">
      <dgm:prSet/>
      <dgm:spPr/>
      <dgm:t>
        <a:bodyPr/>
        <a:lstStyle/>
        <a:p>
          <a:endParaRPr lang="en-US"/>
        </a:p>
      </dgm:t>
    </dgm:pt>
    <dgm:pt modelId="{DA98C650-4F14-49C5-99D6-870DBB62C862}" type="sibTrans" cxnId="{F7624140-6B52-41C3-9AC5-8BC2262137C4}">
      <dgm:prSet/>
      <dgm:spPr/>
      <dgm:t>
        <a:bodyPr/>
        <a:lstStyle/>
        <a:p>
          <a:endParaRPr lang="en-US"/>
        </a:p>
      </dgm:t>
    </dgm:pt>
    <dgm:pt modelId="{99F755CB-1271-41BC-B78E-9EDB500847BF}">
      <dgm:prSet phldrT="[Text]" phldr="0"/>
      <dgm:spPr>
        <a:xfrm>
          <a:off x="2316969" y="2055919"/>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ptos" panose="02110004020202020204"/>
              <a:ea typeface="+mn-ea"/>
              <a:cs typeface="+mn-cs"/>
            </a:rPr>
            <a:t>Experience</a:t>
          </a:r>
        </a:p>
      </dgm:t>
    </dgm:pt>
    <dgm:pt modelId="{41C87278-2AFC-4C6E-8047-822F6031266A}" type="parTrans" cxnId="{B8E7057B-9F00-407E-8639-BA41F570D546}">
      <dgm:prSet/>
      <dgm:spPr/>
      <dgm:t>
        <a:bodyPr/>
        <a:lstStyle/>
        <a:p>
          <a:endParaRPr lang="en-US"/>
        </a:p>
      </dgm:t>
    </dgm:pt>
    <dgm:pt modelId="{622A6F65-5DAA-4455-A09F-E23DEA4CD351}" type="sibTrans" cxnId="{B8E7057B-9F00-407E-8639-BA41F570D546}">
      <dgm:prSet/>
      <dgm:spPr/>
      <dgm:t>
        <a:bodyPr/>
        <a:lstStyle/>
        <a:p>
          <a:endParaRPr lang="en-US"/>
        </a:p>
      </dgm:t>
    </dgm:pt>
    <dgm:pt modelId="{AC865DC6-6A3A-4868-89A7-5D79F11E844B}">
      <dgm:prSet phldrT="[Text]" phldr="0"/>
      <dgm:spPr>
        <a:xfrm>
          <a:off x="1419578" y="1537664"/>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ptos" panose="02110004020202020204"/>
              <a:ea typeface="+mn-ea"/>
              <a:cs typeface="+mn-cs"/>
            </a:rPr>
            <a:t>Language &amp; Literacy</a:t>
          </a:r>
        </a:p>
      </dgm:t>
    </dgm:pt>
    <dgm:pt modelId="{3FE6C2FD-2ECF-44A9-95EA-3190C3F5F28D}" type="parTrans" cxnId="{0D3DF87F-9334-4A46-92E2-073EB7EDE53F}">
      <dgm:prSet/>
      <dgm:spPr/>
      <dgm:t>
        <a:bodyPr/>
        <a:lstStyle/>
        <a:p>
          <a:endParaRPr lang="en-US"/>
        </a:p>
      </dgm:t>
    </dgm:pt>
    <dgm:pt modelId="{010F2AC3-79AA-44AC-ADE9-F31A417506AB}" type="sibTrans" cxnId="{0D3DF87F-9334-4A46-92E2-073EB7EDE53F}">
      <dgm:prSet/>
      <dgm:spPr/>
      <dgm:t>
        <a:bodyPr/>
        <a:lstStyle/>
        <a:p>
          <a:endParaRPr lang="en-US"/>
        </a:p>
      </dgm:t>
    </dgm:pt>
    <dgm:pt modelId="{99F1DC8C-786A-481B-82D3-0D20DB3B5383}">
      <dgm:prSet phldrT="[Text]" phldr="0"/>
      <dgm:spPr>
        <a:xfrm>
          <a:off x="1419578" y="517095"/>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Aptos" panose="02110004020202020204"/>
              <a:ea typeface="+mn-ea"/>
              <a:cs typeface="+mn-cs"/>
            </a:rPr>
            <a:t>Cultural Norms</a:t>
          </a:r>
        </a:p>
      </dgm:t>
    </dgm:pt>
    <dgm:pt modelId="{6C2917F8-730E-4B4A-9291-B466EFDBE974}" type="parTrans" cxnId="{0EB69F6D-2F92-42A9-9D3D-DA2467BA4F28}">
      <dgm:prSet/>
      <dgm:spPr/>
      <dgm:t>
        <a:bodyPr/>
        <a:lstStyle/>
        <a:p>
          <a:endParaRPr lang="en-US"/>
        </a:p>
      </dgm:t>
    </dgm:pt>
    <dgm:pt modelId="{09727569-0778-4E9E-B163-4C002D8D5E18}" type="sibTrans" cxnId="{0EB69F6D-2F92-42A9-9D3D-DA2467BA4F28}">
      <dgm:prSet/>
      <dgm:spPr/>
      <dgm:t>
        <a:bodyPr/>
        <a:lstStyle/>
        <a:p>
          <a:endParaRPr lang="en-US"/>
        </a:p>
      </dgm:t>
    </dgm:pt>
    <dgm:pt modelId="{2EB08F8D-01D1-49B4-963E-AD80A1503205}">
      <dgm:prSet phldrT="[Text]" phldr="0"/>
      <dgm:spPr>
        <a:xfrm>
          <a:off x="2316969" y="0"/>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Inter" pitchFamily="34" charset="0"/>
              <a:ea typeface="Inter" pitchFamily="34" charset="-122"/>
              <a:cs typeface="+mn-cs"/>
            </a:rPr>
            <a:t>Different job functions</a:t>
          </a:r>
          <a:endParaRPr lang="en-US" dirty="0">
            <a:solidFill>
              <a:sysClr val="window" lastClr="FFFFFF"/>
            </a:solidFill>
            <a:latin typeface="Aptos" panose="02110004020202020204"/>
            <a:ea typeface="+mn-ea"/>
            <a:cs typeface="+mn-cs"/>
          </a:endParaRPr>
        </a:p>
      </dgm:t>
    </dgm:pt>
    <dgm:pt modelId="{6FE0E0AD-7677-4549-AB41-79D3D8DD14F2}" type="parTrans" cxnId="{A44FA02D-D94C-4838-8152-E82460489AA9}">
      <dgm:prSet/>
      <dgm:spPr/>
      <dgm:t>
        <a:bodyPr/>
        <a:lstStyle/>
        <a:p>
          <a:endParaRPr lang="en-US"/>
        </a:p>
      </dgm:t>
    </dgm:pt>
    <dgm:pt modelId="{3A7417FF-BB48-4ACF-9844-F9B4E01AE715}" type="sibTrans" cxnId="{A44FA02D-D94C-4838-8152-E82460489AA9}">
      <dgm:prSet/>
      <dgm:spPr/>
      <dgm:t>
        <a:bodyPr/>
        <a:lstStyle/>
        <a:p>
          <a:endParaRPr lang="en-US"/>
        </a:p>
      </dgm:t>
    </dgm:pt>
    <dgm:pt modelId="{25980E4C-91E9-4FAF-BB77-35B0B10D6D15}">
      <dgm:prSet phldrT="[Text]" phldr="0"/>
      <dgm:spPr>
        <a:xfrm>
          <a:off x="3210214" y="518255"/>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Inter" pitchFamily="34" charset="0"/>
              <a:ea typeface="Inter" pitchFamily="34" charset="-122"/>
              <a:cs typeface="+mn-cs"/>
            </a:rPr>
            <a:t>Self-efficacy levels</a:t>
          </a:r>
          <a:endParaRPr lang="en-US" dirty="0">
            <a:solidFill>
              <a:sysClr val="window" lastClr="FFFFFF"/>
            </a:solidFill>
            <a:latin typeface="Aptos" panose="02110004020202020204"/>
            <a:ea typeface="+mn-ea"/>
            <a:cs typeface="+mn-cs"/>
          </a:endParaRPr>
        </a:p>
      </dgm:t>
    </dgm:pt>
    <dgm:pt modelId="{FA45753B-8118-4822-BC1F-3B34F0A6A9B8}" type="parTrans" cxnId="{DF64D562-F6B5-40A5-978D-0B926C408880}">
      <dgm:prSet/>
      <dgm:spPr/>
      <dgm:t>
        <a:bodyPr/>
        <a:lstStyle/>
        <a:p>
          <a:endParaRPr lang="en-US"/>
        </a:p>
      </dgm:t>
    </dgm:pt>
    <dgm:pt modelId="{E3BA21C0-4011-4C11-B9F3-6E8DAA59D51A}" type="sibTrans" cxnId="{DF64D562-F6B5-40A5-978D-0B926C408880}">
      <dgm:prSet/>
      <dgm:spPr/>
      <dgm:t>
        <a:bodyPr/>
        <a:lstStyle/>
        <a:p>
          <a:endParaRPr lang="en-US"/>
        </a:p>
      </dgm:t>
    </dgm:pt>
    <dgm:pt modelId="{DEA9C355-DF00-40A3-9757-B1016EB8BA15}">
      <dgm:prSet phldrT="[Text]" phldr="0"/>
      <dgm:spPr>
        <a:xfrm>
          <a:off x="1419578" y="1537664"/>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Inter" pitchFamily="34" charset="0"/>
              <a:ea typeface="Inter" pitchFamily="34" charset="-122"/>
              <a:cs typeface="+mn-cs"/>
            </a:rPr>
            <a:t>Communication needs</a:t>
          </a:r>
          <a:endParaRPr lang="en-US" dirty="0">
            <a:solidFill>
              <a:sysClr val="window" lastClr="FFFFFF"/>
            </a:solidFill>
            <a:latin typeface="Aptos" panose="02110004020202020204"/>
            <a:ea typeface="+mn-ea"/>
            <a:cs typeface="+mn-cs"/>
          </a:endParaRPr>
        </a:p>
      </dgm:t>
    </dgm:pt>
    <dgm:pt modelId="{C38DBF04-7880-496F-8552-216F3E43D0B6}" type="parTrans" cxnId="{D476842A-A3EB-4F99-92FA-4CF78B8D55A3}">
      <dgm:prSet/>
      <dgm:spPr/>
      <dgm:t>
        <a:bodyPr/>
        <a:lstStyle/>
        <a:p>
          <a:endParaRPr lang="en-US"/>
        </a:p>
      </dgm:t>
    </dgm:pt>
    <dgm:pt modelId="{2DE11793-AF10-4EC0-9D3B-38DF3A655D33}" type="sibTrans" cxnId="{D476842A-A3EB-4F99-92FA-4CF78B8D55A3}">
      <dgm:prSet/>
      <dgm:spPr/>
      <dgm:t>
        <a:bodyPr/>
        <a:lstStyle/>
        <a:p>
          <a:endParaRPr lang="en-US"/>
        </a:p>
      </dgm:t>
    </dgm:pt>
    <dgm:pt modelId="{1DE2430C-C831-4D40-9018-66266B9C98C0}">
      <dgm:prSet phldrT="[Text]" phldr="0"/>
      <dgm:spPr>
        <a:xfrm>
          <a:off x="1419578" y="517095"/>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Aptos" panose="02110004020202020204"/>
              <a:ea typeface="+mn-ea"/>
              <a:cs typeface="+mn-cs"/>
            </a:rPr>
            <a:t>Different perspectives</a:t>
          </a:r>
        </a:p>
      </dgm:t>
    </dgm:pt>
    <dgm:pt modelId="{25B9CE93-F3EC-42D1-919B-D1CD5CDE6A54}" type="parTrans" cxnId="{25C5E328-43BF-49E8-94F3-ABA4941C4697}">
      <dgm:prSet/>
      <dgm:spPr/>
      <dgm:t>
        <a:bodyPr/>
        <a:lstStyle/>
        <a:p>
          <a:endParaRPr lang="en-US"/>
        </a:p>
      </dgm:t>
    </dgm:pt>
    <dgm:pt modelId="{22DF152F-2CD0-4D2F-B79D-A4AA9A0530C3}" type="sibTrans" cxnId="{25C5E328-43BF-49E8-94F3-ABA4941C4697}">
      <dgm:prSet/>
      <dgm:spPr/>
      <dgm:t>
        <a:bodyPr/>
        <a:lstStyle/>
        <a:p>
          <a:endParaRPr lang="en-US"/>
        </a:p>
      </dgm:t>
    </dgm:pt>
    <dgm:pt modelId="{F5D45535-BA2C-426B-BD07-CE4A7A872187}">
      <dgm:prSet phldrT="[Text]" phldr="0"/>
      <dgm:spPr>
        <a:xfrm>
          <a:off x="3210214" y="1537084"/>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Inter" pitchFamily="34" charset="0"/>
              <a:ea typeface="Inter" pitchFamily="34" charset="-122"/>
              <a:cs typeface="+mn-cs"/>
            </a:rPr>
            <a:t>Intrinsic and extrinsic drivers</a:t>
          </a:r>
          <a:endParaRPr lang="en-US" dirty="0">
            <a:solidFill>
              <a:sysClr val="window" lastClr="FFFFFF"/>
            </a:solidFill>
            <a:latin typeface="Aptos" panose="02110004020202020204"/>
            <a:ea typeface="+mn-ea"/>
            <a:cs typeface="+mn-cs"/>
          </a:endParaRPr>
        </a:p>
      </dgm:t>
    </dgm:pt>
    <dgm:pt modelId="{F7A27A85-E472-4D38-AF58-98B1672B2D74}" type="parTrans" cxnId="{58C54776-AA86-46B5-A3E0-CB6775E79ADB}">
      <dgm:prSet/>
      <dgm:spPr/>
      <dgm:t>
        <a:bodyPr/>
        <a:lstStyle/>
        <a:p>
          <a:endParaRPr lang="en-US"/>
        </a:p>
      </dgm:t>
    </dgm:pt>
    <dgm:pt modelId="{6F6B6A50-2501-440D-8E74-428018B44869}" type="sibTrans" cxnId="{58C54776-AA86-46B5-A3E0-CB6775E79ADB}">
      <dgm:prSet/>
      <dgm:spPr/>
      <dgm:t>
        <a:bodyPr/>
        <a:lstStyle/>
        <a:p>
          <a:endParaRPr lang="en-US"/>
        </a:p>
      </dgm:t>
    </dgm:pt>
    <dgm:pt modelId="{A1416388-5B5B-4131-9D45-27B05CEF3561}">
      <dgm:prSet phldrT="[Text]" phldr="0"/>
      <dgm:spPr>
        <a:xfrm>
          <a:off x="2316969" y="2055919"/>
          <a:ext cx="973971" cy="842599"/>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a:buChar char="•"/>
          </a:pPr>
          <a:r>
            <a:rPr lang="en-US" dirty="0">
              <a:solidFill>
                <a:sysClr val="window" lastClr="FFFFFF"/>
              </a:solidFill>
              <a:latin typeface="Inter" pitchFamily="34" charset="0"/>
              <a:ea typeface="Inter" pitchFamily="34" charset="-122"/>
              <a:cs typeface="+mn-cs"/>
            </a:rPr>
            <a:t>Novice to expert</a:t>
          </a:r>
          <a:endParaRPr lang="en-US" dirty="0">
            <a:solidFill>
              <a:sysClr val="window" lastClr="FFFFFF"/>
            </a:solidFill>
            <a:latin typeface="Aptos" panose="02110004020202020204"/>
            <a:ea typeface="+mn-ea"/>
            <a:cs typeface="+mn-cs"/>
          </a:endParaRPr>
        </a:p>
      </dgm:t>
    </dgm:pt>
    <dgm:pt modelId="{E4C0AAF9-2342-4B11-B822-D177ACDB5F96}" type="parTrans" cxnId="{BAD18402-FD58-4B96-9AF7-4C904FABE6B0}">
      <dgm:prSet/>
      <dgm:spPr/>
      <dgm:t>
        <a:bodyPr/>
        <a:lstStyle/>
        <a:p>
          <a:endParaRPr lang="en-US"/>
        </a:p>
      </dgm:t>
    </dgm:pt>
    <dgm:pt modelId="{B44F1552-D748-4357-89EE-01BEC94DB54F}" type="sibTrans" cxnId="{BAD18402-FD58-4B96-9AF7-4C904FABE6B0}">
      <dgm:prSet/>
      <dgm:spPr/>
      <dgm:t>
        <a:bodyPr/>
        <a:lstStyle/>
        <a:p>
          <a:endParaRPr lang="en-US"/>
        </a:p>
      </dgm:t>
    </dgm:pt>
    <dgm:pt modelId="{0D7D76AA-87F4-46A2-9A9A-1411F780DD76}" type="pres">
      <dgm:prSet presAssocID="{CBEDF8BA-E12F-4F9B-9B3F-F6BE6DB2A358}" presName="Name0" presStyleCnt="0">
        <dgm:presLayoutVars>
          <dgm:chMax val="1"/>
          <dgm:chPref val="1"/>
          <dgm:dir/>
          <dgm:animOne val="branch"/>
          <dgm:animLvl val="lvl"/>
        </dgm:presLayoutVars>
      </dgm:prSet>
      <dgm:spPr/>
    </dgm:pt>
    <dgm:pt modelId="{9BE5FBE1-84F3-4924-BA5F-24126682989B}" type="pres">
      <dgm:prSet presAssocID="{7DDE2D1D-D6EC-46A3-8AF6-7A07D60A489E}" presName="Parent" presStyleLbl="node0" presStyleIdx="0" presStyleCnt="1">
        <dgm:presLayoutVars>
          <dgm:chMax val="6"/>
          <dgm:chPref val="6"/>
        </dgm:presLayoutVars>
      </dgm:prSet>
      <dgm:spPr/>
    </dgm:pt>
    <dgm:pt modelId="{F5905419-F72C-42B3-8A8A-DAEF91EF2DE8}" type="pres">
      <dgm:prSet presAssocID="{020572B8-8864-4950-9958-D1A7F0CB3A61}" presName="Accent1" presStyleCnt="0"/>
      <dgm:spPr/>
    </dgm:pt>
    <dgm:pt modelId="{F233DBD2-F1F6-43DA-9C50-50FC6C426BAF}" type="pres">
      <dgm:prSet presAssocID="{020572B8-8864-4950-9958-D1A7F0CB3A61}" presName="Accent" presStyleLbl="bgShp" presStyleIdx="0" presStyleCnt="6"/>
      <dgm:spPr/>
    </dgm:pt>
    <dgm:pt modelId="{E657AC25-1AFF-4FAB-8240-17F2891AF478}" type="pres">
      <dgm:prSet presAssocID="{020572B8-8864-4950-9958-D1A7F0CB3A61}" presName="Child1" presStyleLbl="node1" presStyleIdx="0" presStyleCnt="6">
        <dgm:presLayoutVars>
          <dgm:chMax val="0"/>
          <dgm:chPref val="0"/>
          <dgm:bulletEnabled val="1"/>
        </dgm:presLayoutVars>
      </dgm:prSet>
      <dgm:spPr/>
    </dgm:pt>
    <dgm:pt modelId="{185864C0-8F13-4ACC-83CC-54BB606BE1EC}" type="pres">
      <dgm:prSet presAssocID="{40A15989-E0FC-4DF4-8911-A90F3CA3C46D}" presName="Accent2" presStyleCnt="0"/>
      <dgm:spPr/>
    </dgm:pt>
    <dgm:pt modelId="{F106C99B-4B1B-4DD8-8BA6-952806EA2C42}" type="pres">
      <dgm:prSet presAssocID="{40A15989-E0FC-4DF4-8911-A90F3CA3C46D}" presName="Accent" presStyleLbl="bgShp" presStyleIdx="1" presStyleCnt="6"/>
      <dgm:spPr>
        <a:xfrm>
          <a:off x="2951723" y="443183"/>
          <a:ext cx="448419" cy="386372"/>
        </a:xfrm>
        <a:prstGeom prst="hexagon">
          <a:avLst>
            <a:gd name="adj" fmla="val 28900"/>
            <a:gd name="vf" fmla="val 115470"/>
          </a:avLst>
        </a:prstGeom>
        <a:solidFill>
          <a:srgbClr val="156082">
            <a:tint val="40000"/>
            <a:hueOff val="0"/>
            <a:satOff val="0"/>
            <a:lumOff val="0"/>
            <a:alphaOff val="0"/>
          </a:srgbClr>
        </a:solidFill>
        <a:ln>
          <a:noFill/>
        </a:ln>
        <a:effectLst/>
      </dgm:spPr>
    </dgm:pt>
    <dgm:pt modelId="{448CDAC7-364E-4911-9DF0-04C18C80D069}" type="pres">
      <dgm:prSet presAssocID="{40A15989-E0FC-4DF4-8911-A90F3CA3C46D}" presName="Child2" presStyleLbl="node1" presStyleIdx="1" presStyleCnt="6">
        <dgm:presLayoutVars>
          <dgm:chMax val="0"/>
          <dgm:chPref val="0"/>
          <dgm:bulletEnabled val="1"/>
        </dgm:presLayoutVars>
      </dgm:prSet>
      <dgm:spPr/>
    </dgm:pt>
    <dgm:pt modelId="{C48348CF-F1FC-4475-BE22-179FAF4766B2}" type="pres">
      <dgm:prSet presAssocID="{A7BD1156-97B4-481D-9662-F173499917A7}" presName="Accent3" presStyleCnt="0"/>
      <dgm:spPr/>
    </dgm:pt>
    <dgm:pt modelId="{A5875277-F38E-4647-9A27-43780FE2AE4D}" type="pres">
      <dgm:prSet presAssocID="{A7BD1156-97B4-481D-9662-F173499917A7}" presName="Accent" presStyleLbl="bgShp" presStyleIdx="2" presStyleCnt="6"/>
      <dgm:spPr>
        <a:xfrm>
          <a:off x="3475063" y="1165494"/>
          <a:ext cx="448419" cy="386372"/>
        </a:xfrm>
        <a:prstGeom prst="hexagon">
          <a:avLst>
            <a:gd name="adj" fmla="val 28900"/>
            <a:gd name="vf" fmla="val 115470"/>
          </a:avLst>
        </a:prstGeom>
        <a:solidFill>
          <a:srgbClr val="156082">
            <a:tint val="40000"/>
            <a:hueOff val="0"/>
            <a:satOff val="0"/>
            <a:lumOff val="0"/>
            <a:alphaOff val="0"/>
          </a:srgbClr>
        </a:solidFill>
        <a:ln>
          <a:noFill/>
        </a:ln>
        <a:effectLst/>
      </dgm:spPr>
    </dgm:pt>
    <dgm:pt modelId="{085CAA94-B6B8-4111-B576-BBFE318BC5AD}" type="pres">
      <dgm:prSet presAssocID="{A7BD1156-97B4-481D-9662-F173499917A7}" presName="Child3" presStyleLbl="node1" presStyleIdx="2" presStyleCnt="6">
        <dgm:presLayoutVars>
          <dgm:chMax val="0"/>
          <dgm:chPref val="0"/>
          <dgm:bulletEnabled val="1"/>
        </dgm:presLayoutVars>
      </dgm:prSet>
      <dgm:spPr/>
    </dgm:pt>
    <dgm:pt modelId="{F801E86E-13FD-4D5F-B0F4-F4E7E38CD4EF}" type="pres">
      <dgm:prSet presAssocID="{99F755CB-1271-41BC-B78E-9EDB500847BF}" presName="Accent4" presStyleCnt="0"/>
      <dgm:spPr/>
    </dgm:pt>
    <dgm:pt modelId="{A995DFD4-8BCE-4EE3-898C-0084D84B1E55}" type="pres">
      <dgm:prSet presAssocID="{99F755CB-1271-41BC-B78E-9EDB500847BF}" presName="Accent" presStyleLbl="bgShp" presStyleIdx="3" presStyleCnt="6"/>
      <dgm:spPr>
        <a:xfrm>
          <a:off x="3111518" y="1980847"/>
          <a:ext cx="448419" cy="386372"/>
        </a:xfrm>
        <a:prstGeom prst="hexagon">
          <a:avLst>
            <a:gd name="adj" fmla="val 28900"/>
            <a:gd name="vf" fmla="val 115470"/>
          </a:avLst>
        </a:prstGeom>
        <a:solidFill>
          <a:srgbClr val="156082">
            <a:tint val="40000"/>
            <a:hueOff val="0"/>
            <a:satOff val="0"/>
            <a:lumOff val="0"/>
            <a:alphaOff val="0"/>
          </a:srgbClr>
        </a:solidFill>
        <a:ln>
          <a:noFill/>
        </a:ln>
        <a:effectLst/>
      </dgm:spPr>
    </dgm:pt>
    <dgm:pt modelId="{DEE7AB72-3A06-49FD-85FF-7E21E44795BA}" type="pres">
      <dgm:prSet presAssocID="{99F755CB-1271-41BC-B78E-9EDB500847BF}" presName="Child4" presStyleLbl="node1" presStyleIdx="3" presStyleCnt="6">
        <dgm:presLayoutVars>
          <dgm:chMax val="0"/>
          <dgm:chPref val="0"/>
          <dgm:bulletEnabled val="1"/>
        </dgm:presLayoutVars>
      </dgm:prSet>
      <dgm:spPr/>
    </dgm:pt>
    <dgm:pt modelId="{A5324609-DC27-47FB-B7FB-8A8F4BAF479A}" type="pres">
      <dgm:prSet presAssocID="{AC865DC6-6A3A-4868-89A7-5D79F11E844B}" presName="Accent5" presStyleCnt="0"/>
      <dgm:spPr/>
    </dgm:pt>
    <dgm:pt modelId="{3F808139-6F68-457C-BAC5-9D5B2840F53A}" type="pres">
      <dgm:prSet presAssocID="{AC865DC6-6A3A-4868-89A7-5D79F11E844B}" presName="Accent" presStyleLbl="bgShp" presStyleIdx="4" presStyleCnt="6"/>
      <dgm:spPr>
        <a:xfrm>
          <a:off x="2209703" y="2065484"/>
          <a:ext cx="448419" cy="386372"/>
        </a:xfrm>
        <a:prstGeom prst="hexagon">
          <a:avLst>
            <a:gd name="adj" fmla="val 28900"/>
            <a:gd name="vf" fmla="val 115470"/>
          </a:avLst>
        </a:prstGeom>
        <a:solidFill>
          <a:srgbClr val="156082">
            <a:tint val="40000"/>
            <a:hueOff val="0"/>
            <a:satOff val="0"/>
            <a:lumOff val="0"/>
            <a:alphaOff val="0"/>
          </a:srgbClr>
        </a:solidFill>
        <a:ln>
          <a:noFill/>
        </a:ln>
        <a:effectLst/>
      </dgm:spPr>
    </dgm:pt>
    <dgm:pt modelId="{097A8E38-F112-4F52-90BD-2A4A7F1A5227}" type="pres">
      <dgm:prSet presAssocID="{AC865DC6-6A3A-4868-89A7-5D79F11E844B}" presName="Child5" presStyleLbl="node1" presStyleIdx="4" presStyleCnt="6">
        <dgm:presLayoutVars>
          <dgm:chMax val="0"/>
          <dgm:chPref val="0"/>
          <dgm:bulletEnabled val="1"/>
        </dgm:presLayoutVars>
      </dgm:prSet>
      <dgm:spPr/>
    </dgm:pt>
    <dgm:pt modelId="{49FEF857-5D0E-4E7D-9EA7-3C415586F54D}" type="pres">
      <dgm:prSet presAssocID="{99F1DC8C-786A-481B-82D3-0D20DB3B5383}" presName="Accent6" presStyleCnt="0"/>
      <dgm:spPr/>
    </dgm:pt>
    <dgm:pt modelId="{6D98A037-3540-4C16-AED4-3D0461426FFA}" type="pres">
      <dgm:prSet presAssocID="{99F1DC8C-786A-481B-82D3-0D20DB3B5383}" presName="Accent" presStyleLbl="bgShp" presStyleIdx="5" presStyleCnt="6"/>
      <dgm:spPr>
        <a:xfrm>
          <a:off x="1677792" y="1343463"/>
          <a:ext cx="448419" cy="386372"/>
        </a:xfrm>
        <a:prstGeom prst="hexagon">
          <a:avLst>
            <a:gd name="adj" fmla="val 28900"/>
            <a:gd name="vf" fmla="val 115470"/>
          </a:avLst>
        </a:prstGeom>
        <a:solidFill>
          <a:srgbClr val="156082">
            <a:tint val="40000"/>
            <a:hueOff val="0"/>
            <a:satOff val="0"/>
            <a:lumOff val="0"/>
            <a:alphaOff val="0"/>
          </a:srgbClr>
        </a:solidFill>
        <a:ln>
          <a:noFill/>
        </a:ln>
        <a:effectLst/>
      </dgm:spPr>
    </dgm:pt>
    <dgm:pt modelId="{F453308A-EE93-49B3-8D70-877F368A0828}" type="pres">
      <dgm:prSet presAssocID="{99F1DC8C-786A-481B-82D3-0D20DB3B5383}" presName="Child6" presStyleLbl="node1" presStyleIdx="5" presStyleCnt="6">
        <dgm:presLayoutVars>
          <dgm:chMax val="0"/>
          <dgm:chPref val="0"/>
          <dgm:bulletEnabled val="1"/>
        </dgm:presLayoutVars>
      </dgm:prSet>
      <dgm:spPr/>
    </dgm:pt>
  </dgm:ptLst>
  <dgm:cxnLst>
    <dgm:cxn modelId="{BAD18402-FD58-4B96-9AF7-4C904FABE6B0}" srcId="{99F755CB-1271-41BC-B78E-9EDB500847BF}" destId="{A1416388-5B5B-4131-9D45-27B05CEF3561}" srcOrd="0" destOrd="0" parTransId="{E4C0AAF9-2342-4B11-B822-D177ACDB5F96}" sibTransId="{B44F1552-D748-4357-89EE-01BEC94DB54F}"/>
    <dgm:cxn modelId="{2CAF0203-7ED7-49BB-97D6-B915E860FE73}" type="presOf" srcId="{7DDE2D1D-D6EC-46A3-8AF6-7A07D60A489E}" destId="{9BE5FBE1-84F3-4924-BA5F-24126682989B}" srcOrd="0" destOrd="0" presId="urn:microsoft.com/office/officeart/2011/layout/HexagonRadial"/>
    <dgm:cxn modelId="{84F79421-F5E5-4A7F-99DA-613E24A78CA1}" srcId="{CBEDF8BA-E12F-4F9B-9B3F-F6BE6DB2A358}" destId="{7DDE2D1D-D6EC-46A3-8AF6-7A07D60A489E}" srcOrd="0" destOrd="0" parTransId="{CAD0AE7C-F09C-4E72-ABA2-34C853911FBD}" sibTransId="{1E75B2D3-ECF6-4B85-8165-10D57044CC41}"/>
    <dgm:cxn modelId="{25C5E328-43BF-49E8-94F3-ABA4941C4697}" srcId="{99F1DC8C-786A-481B-82D3-0D20DB3B5383}" destId="{1DE2430C-C831-4D40-9018-66266B9C98C0}" srcOrd="0" destOrd="0" parTransId="{25B9CE93-F3EC-42D1-919B-D1CD5CDE6A54}" sibTransId="{22DF152F-2CD0-4D2F-B79D-A4AA9A0530C3}"/>
    <dgm:cxn modelId="{D476842A-A3EB-4F99-92FA-4CF78B8D55A3}" srcId="{AC865DC6-6A3A-4868-89A7-5D79F11E844B}" destId="{DEA9C355-DF00-40A3-9757-B1016EB8BA15}" srcOrd="0" destOrd="0" parTransId="{C38DBF04-7880-496F-8552-216F3E43D0B6}" sibTransId="{2DE11793-AF10-4EC0-9D3B-38DF3A655D33}"/>
    <dgm:cxn modelId="{A44FA02D-D94C-4838-8152-E82460489AA9}" srcId="{020572B8-8864-4950-9958-D1A7F0CB3A61}" destId="{2EB08F8D-01D1-49B4-963E-AD80A1503205}" srcOrd="0" destOrd="0" parTransId="{6FE0E0AD-7677-4549-AB41-79D3D8DD14F2}" sibTransId="{3A7417FF-BB48-4ACF-9844-F9B4E01AE715}"/>
    <dgm:cxn modelId="{676C1330-78E0-449F-8FB4-0FB4C87DA2BF}" srcId="{7DDE2D1D-D6EC-46A3-8AF6-7A07D60A489E}" destId="{020572B8-8864-4950-9958-D1A7F0CB3A61}" srcOrd="0" destOrd="0" parTransId="{F7279257-FF60-455A-AA85-717B7B7933AA}" sibTransId="{FAFEC6A8-CE35-4F99-AAF2-517458D896F4}"/>
    <dgm:cxn modelId="{F7624140-6B52-41C3-9AC5-8BC2262137C4}" srcId="{7DDE2D1D-D6EC-46A3-8AF6-7A07D60A489E}" destId="{A7BD1156-97B4-481D-9662-F173499917A7}" srcOrd="2" destOrd="0" parTransId="{F2683F64-707B-4AE1-B7DE-D84AAEB2A8B5}" sibTransId="{DA98C650-4F14-49C5-99D6-870DBB62C862}"/>
    <dgm:cxn modelId="{14542F5B-ED7A-46B8-AE40-8C14A0372883}" type="presOf" srcId="{F5D45535-BA2C-426B-BD07-CE4A7A872187}" destId="{085CAA94-B6B8-4111-B576-BBFE318BC5AD}" srcOrd="0" destOrd="1" presId="urn:microsoft.com/office/officeart/2011/layout/HexagonRadial"/>
    <dgm:cxn modelId="{DF64D562-F6B5-40A5-978D-0B926C408880}" srcId="{40A15989-E0FC-4DF4-8911-A90F3CA3C46D}" destId="{25980E4C-91E9-4FAF-BB77-35B0B10D6D15}" srcOrd="0" destOrd="0" parTransId="{FA45753B-8118-4822-BC1F-3B34F0A6A9B8}" sibTransId="{E3BA21C0-4011-4C11-B9F3-6E8DAA59D51A}"/>
    <dgm:cxn modelId="{69E2A165-8C84-4862-BA30-2DFECA7DD946}" type="presOf" srcId="{020572B8-8864-4950-9958-D1A7F0CB3A61}" destId="{E657AC25-1AFF-4FAB-8240-17F2891AF478}" srcOrd="0" destOrd="0" presId="urn:microsoft.com/office/officeart/2011/layout/HexagonRadial"/>
    <dgm:cxn modelId="{0EB69F6D-2F92-42A9-9D3D-DA2467BA4F28}" srcId="{7DDE2D1D-D6EC-46A3-8AF6-7A07D60A489E}" destId="{99F1DC8C-786A-481B-82D3-0D20DB3B5383}" srcOrd="5" destOrd="0" parTransId="{6C2917F8-730E-4B4A-9291-B466EFDBE974}" sibTransId="{09727569-0778-4E9E-B163-4C002D8D5E18}"/>
    <dgm:cxn modelId="{58C54776-AA86-46B5-A3E0-CB6775E79ADB}" srcId="{A7BD1156-97B4-481D-9662-F173499917A7}" destId="{F5D45535-BA2C-426B-BD07-CE4A7A872187}" srcOrd="0" destOrd="0" parTransId="{F7A27A85-E472-4D38-AF58-98B1672B2D74}" sibTransId="{6F6B6A50-2501-440D-8E74-428018B44869}"/>
    <dgm:cxn modelId="{B8E7057B-9F00-407E-8639-BA41F570D546}" srcId="{7DDE2D1D-D6EC-46A3-8AF6-7A07D60A489E}" destId="{99F755CB-1271-41BC-B78E-9EDB500847BF}" srcOrd="3" destOrd="0" parTransId="{41C87278-2AFC-4C6E-8047-822F6031266A}" sibTransId="{622A6F65-5DAA-4455-A09F-E23DEA4CD351}"/>
    <dgm:cxn modelId="{0D3DF87F-9334-4A46-92E2-073EB7EDE53F}" srcId="{7DDE2D1D-D6EC-46A3-8AF6-7A07D60A489E}" destId="{AC865DC6-6A3A-4868-89A7-5D79F11E844B}" srcOrd="4" destOrd="0" parTransId="{3FE6C2FD-2ECF-44A9-95EA-3190C3F5F28D}" sibTransId="{010F2AC3-79AA-44AC-ADE9-F31A417506AB}"/>
    <dgm:cxn modelId="{C974CA8F-3E19-479D-94AD-C408661947B3}" type="presOf" srcId="{99F1DC8C-786A-481B-82D3-0D20DB3B5383}" destId="{F453308A-EE93-49B3-8D70-877F368A0828}" srcOrd="0" destOrd="0" presId="urn:microsoft.com/office/officeart/2011/layout/HexagonRadial"/>
    <dgm:cxn modelId="{658B539C-2E20-4FE7-8BA8-2CB5B9DD7916}" type="presOf" srcId="{2EB08F8D-01D1-49B4-963E-AD80A1503205}" destId="{E657AC25-1AFF-4FAB-8240-17F2891AF478}" srcOrd="0" destOrd="1" presId="urn:microsoft.com/office/officeart/2011/layout/HexagonRadial"/>
    <dgm:cxn modelId="{CF81C4A4-C140-412C-A9BA-00E2CC2466B9}" type="presOf" srcId="{DEA9C355-DF00-40A3-9757-B1016EB8BA15}" destId="{097A8E38-F112-4F52-90BD-2A4A7F1A5227}" srcOrd="0" destOrd="1" presId="urn:microsoft.com/office/officeart/2011/layout/HexagonRadial"/>
    <dgm:cxn modelId="{E15E0BB8-FC1B-49FB-82FF-D03C353C6D07}" type="presOf" srcId="{99F755CB-1271-41BC-B78E-9EDB500847BF}" destId="{DEE7AB72-3A06-49FD-85FF-7E21E44795BA}" srcOrd="0" destOrd="0" presId="urn:microsoft.com/office/officeart/2011/layout/HexagonRadial"/>
    <dgm:cxn modelId="{9F60F5C1-4868-4843-87AE-A6D68FB7EC8E}" type="presOf" srcId="{1DE2430C-C831-4D40-9018-66266B9C98C0}" destId="{F453308A-EE93-49B3-8D70-877F368A0828}" srcOrd="0" destOrd="1" presId="urn:microsoft.com/office/officeart/2011/layout/HexagonRadial"/>
    <dgm:cxn modelId="{518FDFC3-2B1A-4C0E-B61B-F3F0EC4BBC5D}" type="presOf" srcId="{40A15989-E0FC-4DF4-8911-A90F3CA3C46D}" destId="{448CDAC7-364E-4911-9DF0-04C18C80D069}" srcOrd="0" destOrd="0" presId="urn:microsoft.com/office/officeart/2011/layout/HexagonRadial"/>
    <dgm:cxn modelId="{AFF848CB-CF84-4435-8421-6A864D16BD8F}" type="presOf" srcId="{AC865DC6-6A3A-4868-89A7-5D79F11E844B}" destId="{097A8E38-F112-4F52-90BD-2A4A7F1A5227}" srcOrd="0" destOrd="0" presId="urn:microsoft.com/office/officeart/2011/layout/HexagonRadial"/>
    <dgm:cxn modelId="{1958F8D3-F069-4EC5-8B93-A937888AAA13}" type="presOf" srcId="{A7BD1156-97B4-481D-9662-F173499917A7}" destId="{085CAA94-B6B8-4111-B576-BBFE318BC5AD}" srcOrd="0" destOrd="0" presId="urn:microsoft.com/office/officeart/2011/layout/HexagonRadial"/>
    <dgm:cxn modelId="{F96E9CDA-408A-474D-9967-E9AD7DF1C141}" srcId="{7DDE2D1D-D6EC-46A3-8AF6-7A07D60A489E}" destId="{40A15989-E0FC-4DF4-8911-A90F3CA3C46D}" srcOrd="1" destOrd="0" parTransId="{C0D7891B-2A3A-429E-93C5-C799CD983476}" sibTransId="{519D9806-4FA4-4D57-B09B-143E1A642C51}"/>
    <dgm:cxn modelId="{6D6827E3-BA8E-46CC-B148-7CB19EA653E0}" type="presOf" srcId="{A1416388-5B5B-4131-9D45-27B05CEF3561}" destId="{DEE7AB72-3A06-49FD-85FF-7E21E44795BA}" srcOrd="0" destOrd="1" presId="urn:microsoft.com/office/officeart/2011/layout/HexagonRadial"/>
    <dgm:cxn modelId="{50666BED-12F9-485B-9666-2A347A70D3EB}" type="presOf" srcId="{25980E4C-91E9-4FAF-BB77-35B0B10D6D15}" destId="{448CDAC7-364E-4911-9DF0-04C18C80D069}" srcOrd="0" destOrd="1" presId="urn:microsoft.com/office/officeart/2011/layout/HexagonRadial"/>
    <dgm:cxn modelId="{114640FF-0AD4-4246-93A1-220D03030A9E}" type="presOf" srcId="{CBEDF8BA-E12F-4F9B-9B3F-F6BE6DB2A358}" destId="{0D7D76AA-87F4-46A2-9A9A-1411F780DD76}" srcOrd="0" destOrd="0" presId="urn:microsoft.com/office/officeart/2011/layout/HexagonRadial"/>
    <dgm:cxn modelId="{694C759D-3AA3-425A-BBB0-EAAC70951B84}" type="presParOf" srcId="{0D7D76AA-87F4-46A2-9A9A-1411F780DD76}" destId="{9BE5FBE1-84F3-4924-BA5F-24126682989B}" srcOrd="0" destOrd="0" presId="urn:microsoft.com/office/officeart/2011/layout/HexagonRadial"/>
    <dgm:cxn modelId="{D756EBB2-DC45-4C5F-8B6D-81FC2877A116}" type="presParOf" srcId="{0D7D76AA-87F4-46A2-9A9A-1411F780DD76}" destId="{F5905419-F72C-42B3-8A8A-DAEF91EF2DE8}" srcOrd="1" destOrd="0" presId="urn:microsoft.com/office/officeart/2011/layout/HexagonRadial"/>
    <dgm:cxn modelId="{9D0608AE-20B4-46EA-9F83-E9037410F87E}" type="presParOf" srcId="{F5905419-F72C-42B3-8A8A-DAEF91EF2DE8}" destId="{F233DBD2-F1F6-43DA-9C50-50FC6C426BAF}" srcOrd="0" destOrd="0" presId="urn:microsoft.com/office/officeart/2011/layout/HexagonRadial"/>
    <dgm:cxn modelId="{70502891-9C3C-4FE8-9DEA-32F945D12E3B}" type="presParOf" srcId="{0D7D76AA-87F4-46A2-9A9A-1411F780DD76}" destId="{E657AC25-1AFF-4FAB-8240-17F2891AF478}" srcOrd="2" destOrd="0" presId="urn:microsoft.com/office/officeart/2011/layout/HexagonRadial"/>
    <dgm:cxn modelId="{3E565E27-128F-4AC3-A070-6B2E2B04C0CC}" type="presParOf" srcId="{0D7D76AA-87F4-46A2-9A9A-1411F780DD76}" destId="{185864C0-8F13-4ACC-83CC-54BB606BE1EC}" srcOrd="3" destOrd="0" presId="urn:microsoft.com/office/officeart/2011/layout/HexagonRadial"/>
    <dgm:cxn modelId="{F0C27482-1AE9-4BEB-8F06-6726B52D981D}" type="presParOf" srcId="{185864C0-8F13-4ACC-83CC-54BB606BE1EC}" destId="{F106C99B-4B1B-4DD8-8BA6-952806EA2C42}" srcOrd="0" destOrd="0" presId="urn:microsoft.com/office/officeart/2011/layout/HexagonRadial"/>
    <dgm:cxn modelId="{F4B3996D-5173-4DEE-A0C2-CC3A32696AEC}" type="presParOf" srcId="{0D7D76AA-87F4-46A2-9A9A-1411F780DD76}" destId="{448CDAC7-364E-4911-9DF0-04C18C80D069}" srcOrd="4" destOrd="0" presId="urn:microsoft.com/office/officeart/2011/layout/HexagonRadial"/>
    <dgm:cxn modelId="{6FC55EC3-79DD-4CC6-85EC-67F446D46B9A}" type="presParOf" srcId="{0D7D76AA-87F4-46A2-9A9A-1411F780DD76}" destId="{C48348CF-F1FC-4475-BE22-179FAF4766B2}" srcOrd="5" destOrd="0" presId="urn:microsoft.com/office/officeart/2011/layout/HexagonRadial"/>
    <dgm:cxn modelId="{D507E95B-3BE1-4267-B11B-9445B673316A}" type="presParOf" srcId="{C48348CF-F1FC-4475-BE22-179FAF4766B2}" destId="{A5875277-F38E-4647-9A27-43780FE2AE4D}" srcOrd="0" destOrd="0" presId="urn:microsoft.com/office/officeart/2011/layout/HexagonRadial"/>
    <dgm:cxn modelId="{E1C127B7-9C07-406C-8863-EAD82752A784}" type="presParOf" srcId="{0D7D76AA-87F4-46A2-9A9A-1411F780DD76}" destId="{085CAA94-B6B8-4111-B576-BBFE318BC5AD}" srcOrd="6" destOrd="0" presId="urn:microsoft.com/office/officeart/2011/layout/HexagonRadial"/>
    <dgm:cxn modelId="{CF205600-6621-4523-B0F0-EEA396DF5975}" type="presParOf" srcId="{0D7D76AA-87F4-46A2-9A9A-1411F780DD76}" destId="{F801E86E-13FD-4D5F-B0F4-F4E7E38CD4EF}" srcOrd="7" destOrd="0" presId="urn:microsoft.com/office/officeart/2011/layout/HexagonRadial"/>
    <dgm:cxn modelId="{7F3B6800-211E-41C9-9531-661A403A8236}" type="presParOf" srcId="{F801E86E-13FD-4D5F-B0F4-F4E7E38CD4EF}" destId="{A995DFD4-8BCE-4EE3-898C-0084D84B1E55}" srcOrd="0" destOrd="0" presId="urn:microsoft.com/office/officeart/2011/layout/HexagonRadial"/>
    <dgm:cxn modelId="{93C83654-F447-43EA-A598-8BC3ACAFEA52}" type="presParOf" srcId="{0D7D76AA-87F4-46A2-9A9A-1411F780DD76}" destId="{DEE7AB72-3A06-49FD-85FF-7E21E44795BA}" srcOrd="8" destOrd="0" presId="urn:microsoft.com/office/officeart/2011/layout/HexagonRadial"/>
    <dgm:cxn modelId="{45440700-578A-4E4A-ACC7-FFFA8581BDC7}" type="presParOf" srcId="{0D7D76AA-87F4-46A2-9A9A-1411F780DD76}" destId="{A5324609-DC27-47FB-B7FB-8A8F4BAF479A}" srcOrd="9" destOrd="0" presId="urn:microsoft.com/office/officeart/2011/layout/HexagonRadial"/>
    <dgm:cxn modelId="{EC948227-FE53-4706-A740-01727729F39C}" type="presParOf" srcId="{A5324609-DC27-47FB-B7FB-8A8F4BAF479A}" destId="{3F808139-6F68-457C-BAC5-9D5B2840F53A}" srcOrd="0" destOrd="0" presId="urn:microsoft.com/office/officeart/2011/layout/HexagonRadial"/>
    <dgm:cxn modelId="{56446C24-16E9-40B9-BA48-0351259697A4}" type="presParOf" srcId="{0D7D76AA-87F4-46A2-9A9A-1411F780DD76}" destId="{097A8E38-F112-4F52-90BD-2A4A7F1A5227}" srcOrd="10" destOrd="0" presId="urn:microsoft.com/office/officeart/2011/layout/HexagonRadial"/>
    <dgm:cxn modelId="{2FCFFEEE-8A6A-46AD-B0EE-6DC77F156841}" type="presParOf" srcId="{0D7D76AA-87F4-46A2-9A9A-1411F780DD76}" destId="{49FEF857-5D0E-4E7D-9EA7-3C415586F54D}" srcOrd="11" destOrd="0" presId="urn:microsoft.com/office/officeart/2011/layout/HexagonRadial"/>
    <dgm:cxn modelId="{66E8860A-B181-4050-96ED-2E97278B4383}" type="presParOf" srcId="{49FEF857-5D0E-4E7D-9EA7-3C415586F54D}" destId="{6D98A037-3540-4C16-AED4-3D0461426FFA}" srcOrd="0" destOrd="0" presId="urn:microsoft.com/office/officeart/2011/layout/HexagonRadial"/>
    <dgm:cxn modelId="{31534B0A-CE0B-4A6E-A218-51B203AFAF38}" type="presParOf" srcId="{0D7D76AA-87F4-46A2-9A9A-1411F780DD76}" destId="{F453308A-EE93-49B3-8D70-877F368A082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877A6-915A-4217-82BC-0738D7D154B8}">
      <dsp:nvSpPr>
        <dsp:cNvPr id="0" name=""/>
        <dsp:cNvSpPr/>
      </dsp:nvSpPr>
      <dsp:spPr>
        <a:xfrm>
          <a:off x="2435766" y="1699"/>
          <a:ext cx="1282500" cy="742903"/>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ptos" panose="02110004020202020204"/>
              <a:ea typeface="+mn-ea"/>
              <a:cs typeface="+mn-cs"/>
            </a:rPr>
            <a:t>Case</a:t>
          </a:r>
        </a:p>
      </dsp:txBody>
      <dsp:txXfrm>
        <a:off x="2435766" y="1699"/>
        <a:ext cx="1282500" cy="742903"/>
      </dsp:txXfrm>
    </dsp:sp>
    <dsp:sp modelId="{74B5E3D1-61DC-4FA7-98D2-D27C19A0E6DF}">
      <dsp:nvSpPr>
        <dsp:cNvPr id="0" name=""/>
        <dsp:cNvSpPr/>
      </dsp:nvSpPr>
      <dsp:spPr>
        <a:xfrm>
          <a:off x="2042016" y="781747"/>
          <a:ext cx="2070000" cy="742903"/>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ptos" panose="02110004020202020204"/>
              <a:ea typeface="+mn-ea"/>
              <a:cs typeface="+mn-cs"/>
            </a:rPr>
            <a:t>Decision</a:t>
          </a:r>
        </a:p>
      </dsp:txBody>
      <dsp:txXfrm>
        <a:off x="2042016" y="781747"/>
        <a:ext cx="2070000" cy="742903"/>
      </dsp:txXfrm>
    </dsp:sp>
    <dsp:sp modelId="{DA2DB729-98F4-417B-B81D-6317EC77DD47}">
      <dsp:nvSpPr>
        <dsp:cNvPr id="0" name=""/>
        <dsp:cNvSpPr/>
      </dsp:nvSpPr>
      <dsp:spPr>
        <a:xfrm>
          <a:off x="1997016" y="1561795"/>
          <a:ext cx="2160000" cy="742903"/>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ptos" panose="02110004020202020204"/>
              <a:ea typeface="+mn-ea"/>
              <a:cs typeface="+mn-cs"/>
            </a:rPr>
            <a:t>Outcome</a:t>
          </a:r>
        </a:p>
      </dsp:txBody>
      <dsp:txXfrm>
        <a:off x="1997016" y="1561795"/>
        <a:ext cx="2160000" cy="742903"/>
      </dsp:txXfrm>
    </dsp:sp>
    <dsp:sp modelId="{7C909318-1DCE-4455-A22B-80947C8ADB77}">
      <dsp:nvSpPr>
        <dsp:cNvPr id="0" name=""/>
        <dsp:cNvSpPr/>
      </dsp:nvSpPr>
      <dsp:spPr>
        <a:xfrm>
          <a:off x="1749516" y="2341843"/>
          <a:ext cx="2655000" cy="742903"/>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ptos" panose="02110004020202020204"/>
              <a:ea typeface="+mn-ea"/>
              <a:cs typeface="+mn-cs"/>
            </a:rPr>
            <a:t>Explanation</a:t>
          </a:r>
        </a:p>
      </dsp:txBody>
      <dsp:txXfrm>
        <a:off x="1749516" y="2341843"/>
        <a:ext cx="2655000" cy="742903"/>
      </dsp:txXfrm>
    </dsp:sp>
    <dsp:sp modelId="{FB1B58CD-D500-4F24-8A97-7C79B9894ABB}">
      <dsp:nvSpPr>
        <dsp:cNvPr id="0" name=""/>
        <dsp:cNvSpPr/>
      </dsp:nvSpPr>
      <dsp:spPr>
        <a:xfrm>
          <a:off x="1502016" y="3121891"/>
          <a:ext cx="3150000" cy="742903"/>
        </a:xfrm>
        <a:prstGeom prst="rect">
          <a:avLst/>
        </a:prstGeom>
        <a:solidFill>
          <a:srgbClr val="156082">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ysClr val="window" lastClr="FFFFFF"/>
              </a:solidFill>
              <a:latin typeface="Aptos" panose="02110004020202020204"/>
              <a:ea typeface="+mn-ea"/>
              <a:cs typeface="+mn-cs"/>
            </a:rPr>
            <a:t>Next Decision</a:t>
          </a:r>
        </a:p>
      </dsp:txBody>
      <dsp:txXfrm>
        <a:off x="1502016" y="3121891"/>
        <a:ext cx="3150000" cy="742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5FBE1-84F3-4924-BA5F-24126682989B}">
      <dsp:nvSpPr>
        <dsp:cNvPr id="0" name=""/>
        <dsp:cNvSpPr/>
      </dsp:nvSpPr>
      <dsp:spPr>
        <a:xfrm>
          <a:off x="2276906" y="1170639"/>
          <a:ext cx="1487933" cy="1287122"/>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Aptos" panose="02110004020202020204"/>
              <a:ea typeface="+mn-ea"/>
              <a:cs typeface="+mn-cs"/>
            </a:rPr>
            <a:t>Personalization </a:t>
          </a:r>
        </a:p>
        <a:p>
          <a:pPr marL="0" lvl="0" indent="0" algn="ctr" defTabSz="444500">
            <a:lnSpc>
              <a:spcPct val="90000"/>
            </a:lnSpc>
            <a:spcBef>
              <a:spcPct val="0"/>
            </a:spcBef>
            <a:spcAft>
              <a:spcPct val="35000"/>
            </a:spcAft>
            <a:buNone/>
          </a:pPr>
          <a:r>
            <a:rPr lang="en-US" sz="1000" kern="1200" dirty="0">
              <a:solidFill>
                <a:sysClr val="window" lastClr="FFFFFF"/>
              </a:solidFill>
              <a:latin typeface="Aptos" panose="02110004020202020204"/>
              <a:ea typeface="+mn-ea"/>
              <a:cs typeface="+mn-cs"/>
            </a:rPr>
            <a:t> Diverse learners</a:t>
          </a:r>
        </a:p>
      </dsp:txBody>
      <dsp:txXfrm>
        <a:off x="2523477" y="1383933"/>
        <a:ext cx="994791" cy="860534"/>
      </dsp:txXfrm>
    </dsp:sp>
    <dsp:sp modelId="{F106C99B-4B1B-4DD8-8BA6-952806EA2C42}">
      <dsp:nvSpPr>
        <dsp:cNvPr id="0" name=""/>
        <dsp:cNvSpPr/>
      </dsp:nvSpPr>
      <dsp:spPr>
        <a:xfrm>
          <a:off x="3208638" y="554838"/>
          <a:ext cx="561392" cy="483714"/>
        </a:xfrm>
        <a:prstGeom prst="hexagon">
          <a:avLst>
            <a:gd name="adj" fmla="val 28900"/>
            <a:gd name="vf" fmla="val 11547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657AC25-1AFF-4FAB-8240-17F2891AF478}">
      <dsp:nvSpPr>
        <dsp:cNvPr id="0" name=""/>
        <dsp:cNvSpPr/>
      </dsp:nvSpPr>
      <dsp:spPr>
        <a:xfrm>
          <a:off x="2413966" y="0"/>
          <a:ext cx="1219350" cy="1054881"/>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Aptos" panose="02110004020202020204"/>
              <a:ea typeface="+mn-ea"/>
              <a:cs typeface="+mn-cs"/>
            </a:rPr>
            <a:t>Role</a:t>
          </a:r>
        </a:p>
        <a:p>
          <a:pPr marL="57150" lvl="1" indent="-57150" algn="ctr" defTabSz="355600">
            <a:lnSpc>
              <a:spcPct val="90000"/>
            </a:lnSpc>
            <a:spcBef>
              <a:spcPct val="0"/>
            </a:spcBef>
            <a:spcAft>
              <a:spcPct val="15000"/>
            </a:spcAft>
            <a:buChar char="•"/>
          </a:pPr>
          <a:r>
            <a:rPr lang="en-US" sz="800" kern="1200" dirty="0">
              <a:solidFill>
                <a:sysClr val="window" lastClr="FFFFFF"/>
              </a:solidFill>
              <a:latin typeface="Inter" pitchFamily="34" charset="0"/>
              <a:ea typeface="Inter" pitchFamily="34" charset="-122"/>
              <a:cs typeface="+mn-cs"/>
            </a:rPr>
            <a:t>Different job functions</a:t>
          </a:r>
          <a:endParaRPr lang="en-US" sz="800" kern="1200" dirty="0">
            <a:solidFill>
              <a:sysClr val="window" lastClr="FFFFFF"/>
            </a:solidFill>
            <a:latin typeface="Aptos" panose="02110004020202020204"/>
            <a:ea typeface="+mn-ea"/>
            <a:cs typeface="+mn-cs"/>
          </a:endParaRPr>
        </a:p>
      </dsp:txBody>
      <dsp:txXfrm>
        <a:off x="2616038" y="174816"/>
        <a:ext cx="815206" cy="705249"/>
      </dsp:txXfrm>
    </dsp:sp>
    <dsp:sp modelId="{A5875277-F38E-4647-9A27-43780FE2AE4D}">
      <dsp:nvSpPr>
        <dsp:cNvPr id="0" name=""/>
        <dsp:cNvSpPr/>
      </dsp:nvSpPr>
      <dsp:spPr>
        <a:xfrm>
          <a:off x="3863828" y="1459126"/>
          <a:ext cx="561392" cy="483714"/>
        </a:xfrm>
        <a:prstGeom prst="hexagon">
          <a:avLst>
            <a:gd name="adj" fmla="val 28900"/>
            <a:gd name="vf" fmla="val 11547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48CDAC7-364E-4911-9DF0-04C18C80D069}">
      <dsp:nvSpPr>
        <dsp:cNvPr id="0" name=""/>
        <dsp:cNvSpPr/>
      </dsp:nvSpPr>
      <dsp:spPr>
        <a:xfrm>
          <a:off x="3532253" y="648823"/>
          <a:ext cx="1219350" cy="1054881"/>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Aptos" panose="02110004020202020204"/>
              <a:ea typeface="+mn-ea"/>
              <a:cs typeface="+mn-cs"/>
            </a:rPr>
            <a:t>Confidence</a:t>
          </a:r>
        </a:p>
        <a:p>
          <a:pPr marL="57150" lvl="1" indent="-57150" algn="ctr" defTabSz="355600">
            <a:lnSpc>
              <a:spcPct val="90000"/>
            </a:lnSpc>
            <a:spcBef>
              <a:spcPct val="0"/>
            </a:spcBef>
            <a:spcAft>
              <a:spcPct val="15000"/>
            </a:spcAft>
            <a:buChar char="•"/>
          </a:pPr>
          <a:r>
            <a:rPr lang="en-US" sz="800" kern="1200" dirty="0">
              <a:solidFill>
                <a:sysClr val="window" lastClr="FFFFFF"/>
              </a:solidFill>
              <a:latin typeface="Inter" pitchFamily="34" charset="0"/>
              <a:ea typeface="Inter" pitchFamily="34" charset="-122"/>
              <a:cs typeface="+mn-cs"/>
            </a:rPr>
            <a:t>Self-efficacy levels</a:t>
          </a:r>
          <a:endParaRPr lang="en-US" sz="800" kern="1200" dirty="0">
            <a:solidFill>
              <a:sysClr val="window" lastClr="FFFFFF"/>
            </a:solidFill>
            <a:latin typeface="Aptos" panose="02110004020202020204"/>
            <a:ea typeface="+mn-ea"/>
            <a:cs typeface="+mn-cs"/>
          </a:endParaRPr>
        </a:p>
      </dsp:txBody>
      <dsp:txXfrm>
        <a:off x="3734325" y="823639"/>
        <a:ext cx="815206" cy="705249"/>
      </dsp:txXfrm>
    </dsp:sp>
    <dsp:sp modelId="{A995DFD4-8BCE-4EE3-898C-0084D84B1E55}">
      <dsp:nvSpPr>
        <dsp:cNvPr id="0" name=""/>
        <dsp:cNvSpPr/>
      </dsp:nvSpPr>
      <dsp:spPr>
        <a:xfrm>
          <a:off x="3408691" y="2479897"/>
          <a:ext cx="561392" cy="483714"/>
        </a:xfrm>
        <a:prstGeom prst="hexagon">
          <a:avLst>
            <a:gd name="adj" fmla="val 28900"/>
            <a:gd name="vf" fmla="val 11547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85CAA94-B6B8-4111-B576-BBFE318BC5AD}">
      <dsp:nvSpPr>
        <dsp:cNvPr id="0" name=""/>
        <dsp:cNvSpPr/>
      </dsp:nvSpPr>
      <dsp:spPr>
        <a:xfrm>
          <a:off x="3532253" y="1924333"/>
          <a:ext cx="1219350" cy="1054881"/>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Aptos" panose="02110004020202020204"/>
              <a:ea typeface="+mn-ea"/>
              <a:cs typeface="+mn-cs"/>
            </a:rPr>
            <a:t>Motivation</a:t>
          </a:r>
        </a:p>
        <a:p>
          <a:pPr marL="57150" lvl="1" indent="-57150" algn="ctr" defTabSz="355600">
            <a:lnSpc>
              <a:spcPct val="90000"/>
            </a:lnSpc>
            <a:spcBef>
              <a:spcPct val="0"/>
            </a:spcBef>
            <a:spcAft>
              <a:spcPct val="15000"/>
            </a:spcAft>
            <a:buChar char="•"/>
          </a:pPr>
          <a:r>
            <a:rPr lang="en-US" sz="800" kern="1200" dirty="0">
              <a:solidFill>
                <a:sysClr val="window" lastClr="FFFFFF"/>
              </a:solidFill>
              <a:latin typeface="Inter" pitchFamily="34" charset="0"/>
              <a:ea typeface="Inter" pitchFamily="34" charset="-122"/>
              <a:cs typeface="+mn-cs"/>
            </a:rPr>
            <a:t>Intrinsic and extrinsic drivers</a:t>
          </a:r>
          <a:endParaRPr lang="en-US" sz="800" kern="1200" dirty="0">
            <a:solidFill>
              <a:sysClr val="window" lastClr="FFFFFF"/>
            </a:solidFill>
            <a:latin typeface="Aptos" panose="02110004020202020204"/>
            <a:ea typeface="+mn-ea"/>
            <a:cs typeface="+mn-cs"/>
          </a:endParaRPr>
        </a:p>
      </dsp:txBody>
      <dsp:txXfrm>
        <a:off x="3734325" y="2099149"/>
        <a:ext cx="815206" cy="705249"/>
      </dsp:txXfrm>
    </dsp:sp>
    <dsp:sp modelId="{3F808139-6F68-457C-BAC5-9D5B2840F53A}">
      <dsp:nvSpPr>
        <dsp:cNvPr id="0" name=""/>
        <dsp:cNvSpPr/>
      </dsp:nvSpPr>
      <dsp:spPr>
        <a:xfrm>
          <a:off x="2279675" y="2585857"/>
          <a:ext cx="561392" cy="483714"/>
        </a:xfrm>
        <a:prstGeom prst="hexagon">
          <a:avLst>
            <a:gd name="adj" fmla="val 28900"/>
            <a:gd name="vf" fmla="val 11547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EE7AB72-3A06-49FD-85FF-7E21E44795BA}">
      <dsp:nvSpPr>
        <dsp:cNvPr id="0" name=""/>
        <dsp:cNvSpPr/>
      </dsp:nvSpPr>
      <dsp:spPr>
        <a:xfrm>
          <a:off x="2413966" y="2573882"/>
          <a:ext cx="1219350" cy="1054881"/>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Aptos" panose="02110004020202020204"/>
              <a:ea typeface="+mn-ea"/>
              <a:cs typeface="+mn-cs"/>
            </a:rPr>
            <a:t>Experience</a:t>
          </a:r>
        </a:p>
        <a:p>
          <a:pPr marL="57150" lvl="1" indent="-57150" algn="ctr" defTabSz="355600">
            <a:lnSpc>
              <a:spcPct val="90000"/>
            </a:lnSpc>
            <a:spcBef>
              <a:spcPct val="0"/>
            </a:spcBef>
            <a:spcAft>
              <a:spcPct val="15000"/>
            </a:spcAft>
            <a:buChar char="•"/>
          </a:pPr>
          <a:r>
            <a:rPr lang="en-US" sz="800" kern="1200" dirty="0">
              <a:solidFill>
                <a:sysClr val="window" lastClr="FFFFFF"/>
              </a:solidFill>
              <a:latin typeface="Inter" pitchFamily="34" charset="0"/>
              <a:ea typeface="Inter" pitchFamily="34" charset="-122"/>
              <a:cs typeface="+mn-cs"/>
            </a:rPr>
            <a:t>Novice to expert</a:t>
          </a:r>
          <a:endParaRPr lang="en-US" sz="800" kern="1200" dirty="0">
            <a:solidFill>
              <a:sysClr val="window" lastClr="FFFFFF"/>
            </a:solidFill>
            <a:latin typeface="Aptos" panose="02110004020202020204"/>
            <a:ea typeface="+mn-ea"/>
            <a:cs typeface="+mn-cs"/>
          </a:endParaRPr>
        </a:p>
      </dsp:txBody>
      <dsp:txXfrm>
        <a:off x="2616038" y="2748698"/>
        <a:ext cx="815206" cy="705249"/>
      </dsp:txXfrm>
    </dsp:sp>
    <dsp:sp modelId="{6D98A037-3540-4C16-AED4-3D0461426FFA}">
      <dsp:nvSpPr>
        <dsp:cNvPr id="0" name=""/>
        <dsp:cNvSpPr/>
      </dsp:nvSpPr>
      <dsp:spPr>
        <a:xfrm>
          <a:off x="1613757" y="1681932"/>
          <a:ext cx="561392" cy="483714"/>
        </a:xfrm>
        <a:prstGeom prst="hexagon">
          <a:avLst>
            <a:gd name="adj" fmla="val 28900"/>
            <a:gd name="vf" fmla="val 11547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97A8E38-F112-4F52-90BD-2A4A7F1A5227}">
      <dsp:nvSpPr>
        <dsp:cNvPr id="0" name=""/>
        <dsp:cNvSpPr/>
      </dsp:nvSpPr>
      <dsp:spPr>
        <a:xfrm>
          <a:off x="1290488" y="1925059"/>
          <a:ext cx="1219350" cy="1054881"/>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Aptos" panose="02110004020202020204"/>
              <a:ea typeface="+mn-ea"/>
              <a:cs typeface="+mn-cs"/>
            </a:rPr>
            <a:t>Language &amp; Literacy</a:t>
          </a:r>
        </a:p>
        <a:p>
          <a:pPr marL="57150" lvl="1" indent="-57150" algn="ctr" defTabSz="355600">
            <a:lnSpc>
              <a:spcPct val="90000"/>
            </a:lnSpc>
            <a:spcBef>
              <a:spcPct val="0"/>
            </a:spcBef>
            <a:spcAft>
              <a:spcPct val="15000"/>
            </a:spcAft>
            <a:buChar char="•"/>
          </a:pPr>
          <a:r>
            <a:rPr lang="en-US" sz="800" kern="1200" dirty="0">
              <a:solidFill>
                <a:sysClr val="window" lastClr="FFFFFF"/>
              </a:solidFill>
              <a:latin typeface="Inter" pitchFamily="34" charset="0"/>
              <a:ea typeface="Inter" pitchFamily="34" charset="-122"/>
              <a:cs typeface="+mn-cs"/>
            </a:rPr>
            <a:t>Communication needs</a:t>
          </a:r>
          <a:endParaRPr lang="en-US" sz="800" kern="1200" dirty="0">
            <a:solidFill>
              <a:sysClr val="window" lastClr="FFFFFF"/>
            </a:solidFill>
            <a:latin typeface="Aptos" panose="02110004020202020204"/>
            <a:ea typeface="+mn-ea"/>
            <a:cs typeface="+mn-cs"/>
          </a:endParaRPr>
        </a:p>
      </dsp:txBody>
      <dsp:txXfrm>
        <a:off x="1492560" y="2099875"/>
        <a:ext cx="815206" cy="705249"/>
      </dsp:txXfrm>
    </dsp:sp>
    <dsp:sp modelId="{F453308A-EE93-49B3-8D70-877F368A0828}">
      <dsp:nvSpPr>
        <dsp:cNvPr id="0" name=""/>
        <dsp:cNvSpPr/>
      </dsp:nvSpPr>
      <dsp:spPr>
        <a:xfrm>
          <a:off x="1290488" y="647371"/>
          <a:ext cx="1219350" cy="1054881"/>
        </a:xfrm>
        <a:prstGeom prst="hexagon">
          <a:avLst>
            <a:gd name="adj" fmla="val 28570"/>
            <a:gd name="vf" fmla="val 115470"/>
          </a:avLst>
        </a:prstGeom>
        <a:solidFill>
          <a:srgbClr val="156082">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ysClr val="window" lastClr="FFFFFF"/>
              </a:solidFill>
              <a:latin typeface="Aptos" panose="02110004020202020204"/>
              <a:ea typeface="+mn-ea"/>
              <a:cs typeface="+mn-cs"/>
            </a:rPr>
            <a:t>Cultural Norms</a:t>
          </a:r>
        </a:p>
        <a:p>
          <a:pPr marL="57150" lvl="1" indent="-57150" algn="ctr" defTabSz="355600">
            <a:lnSpc>
              <a:spcPct val="90000"/>
            </a:lnSpc>
            <a:spcBef>
              <a:spcPct val="0"/>
            </a:spcBef>
            <a:spcAft>
              <a:spcPct val="15000"/>
            </a:spcAft>
            <a:buChar char="•"/>
          </a:pPr>
          <a:r>
            <a:rPr lang="en-US" sz="800" kern="1200" dirty="0">
              <a:solidFill>
                <a:sysClr val="window" lastClr="FFFFFF"/>
              </a:solidFill>
              <a:latin typeface="Aptos" panose="02110004020202020204"/>
              <a:ea typeface="+mn-ea"/>
              <a:cs typeface="+mn-cs"/>
            </a:rPr>
            <a:t>Different perspectives</a:t>
          </a:r>
        </a:p>
      </dsp:txBody>
      <dsp:txXfrm>
        <a:off x="1492560" y="822187"/>
        <a:ext cx="815206" cy="705249"/>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78306-727B-FAAC-9FAB-348A5DCB21B5}"/>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CA56B1-01B1-FB87-A0EA-2A61672AEE9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14770FF-BA1D-BE4E-8504-5165D62D5778}" type="datetimeFigureOut">
              <a:rPr lang="en-US" smtClean="0"/>
              <a:t>3/19/2026</a:t>
            </a:fld>
            <a:endParaRPr lang="en-US" dirty="0"/>
          </a:p>
        </p:txBody>
      </p:sp>
      <p:sp>
        <p:nvSpPr>
          <p:cNvPr id="4" name="Footer Placeholder 3">
            <a:extLst>
              <a:ext uri="{FF2B5EF4-FFF2-40B4-BE49-F238E27FC236}">
                <a16:creationId xmlns:a16="http://schemas.microsoft.com/office/drawing/2014/main" id="{7ECABD47-093D-36C7-8F41-7F29C243E4B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49F1FF-254E-A51B-7AB4-30186B1DBF9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F3CE12B-4B7E-2440-AF69-99014A964EFA}" type="slidenum">
              <a:rPr lang="en-US" smtClean="0"/>
              <a:t>‹#›</a:t>
            </a:fld>
            <a:endParaRPr lang="en-US" dirty="0"/>
          </a:p>
        </p:txBody>
      </p:sp>
    </p:spTree>
    <p:extLst>
      <p:ext uri="{BB962C8B-B14F-4D97-AF65-F5344CB8AC3E}">
        <p14:creationId xmlns:p14="http://schemas.microsoft.com/office/powerpoint/2010/main" val="309531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21E02A63-8238-CF49-95F6-4E73F04318D6}" type="datetimeFigureOut">
              <a:rPr lang="en-US" smtClean="0"/>
              <a:t>3/19/2026</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2FB5D43-6794-0847-9F6F-8A7B2FD27330}" type="slidenum">
              <a:rPr lang="en-US" smtClean="0"/>
              <a:t>‹#›</a:t>
            </a:fld>
            <a:endParaRPr lang="en-US" dirty="0"/>
          </a:p>
        </p:txBody>
      </p:sp>
    </p:spTree>
    <p:extLst>
      <p:ext uri="{BB962C8B-B14F-4D97-AF65-F5344CB8AC3E}">
        <p14:creationId xmlns:p14="http://schemas.microsoft.com/office/powerpoint/2010/main" val="807381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471145">
              <a:defRPr/>
            </a:pPr>
            <a:r>
              <a:rPr lang="en-US" dirty="0"/>
              <a:t>Welcome and thank you for being here today. In this session we will talk about practical online strategies that work in community-based settings, such as healthcare, acute, post-acute, long-term care, local agencies, environments where time is limited, budgets are tight, and engagement is tied to high states outcomes such as patient safety and health outcomes. </a:t>
            </a:r>
          </a:p>
        </p:txBody>
      </p:sp>
      <p:sp>
        <p:nvSpPr>
          <p:cNvPr id="4" name="Slide Number Placeholder 3"/>
          <p:cNvSpPr>
            <a:spLocks noGrp="1"/>
          </p:cNvSpPr>
          <p:nvPr>
            <p:ph type="sldNum" sz="quarter" idx="5"/>
          </p:nvPr>
        </p:nvSpPr>
        <p:spPr/>
        <p:txBody>
          <a:bodyPr/>
          <a:lstStyle/>
          <a:p>
            <a:fld id="{82FB5D43-6794-0847-9F6F-8A7B2FD27330}" type="slidenum">
              <a:rPr lang="en-US" smtClean="0"/>
              <a:t>1</a:t>
            </a:fld>
            <a:endParaRPr lang="en-US" dirty="0"/>
          </a:p>
        </p:txBody>
      </p:sp>
    </p:spTree>
    <p:extLst>
      <p:ext uri="{BB962C8B-B14F-4D97-AF65-F5344CB8AC3E}">
        <p14:creationId xmlns:p14="http://schemas.microsoft.com/office/powerpoint/2010/main" val="158576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On this slide, I’m showing a summary table that brings together the four strategies we’ll explore. The table has five columns: </a:t>
            </a:r>
            <a:r>
              <a:rPr lang="en-US" b="1" dirty="0"/>
              <a:t>Strategy, Why It Works, Evidence Anchor, Implementation, and Measurement. </a:t>
            </a:r>
            <a:r>
              <a:rPr lang="en-US" dirty="0"/>
              <a:t>I’ll walk through each row briefly so you can hear how these connect. The first row is </a:t>
            </a:r>
            <a:r>
              <a:rPr lang="en-US" b="1" dirty="0"/>
              <a:t>Scenario-Based Learning</a:t>
            </a:r>
            <a:r>
              <a:rPr lang="en-US" dirty="0"/>
              <a:t>. Under “Why It Works,” it notes that this approach builds decision-making in realistic contexts and strengthens transfer to practice.</a:t>
            </a:r>
            <a:br>
              <a:rPr lang="en-US" dirty="0"/>
            </a:br>
            <a:r>
              <a:rPr lang="en-US" dirty="0"/>
              <a:t>The evidence anchor references situated learning and simulation research, including Cook and colleagues. For implementation, the example is converting a policy into a three-step branching case with immediate feedback.</a:t>
            </a:r>
            <a:br>
              <a:rPr lang="en-US" dirty="0"/>
            </a:br>
            <a:r>
              <a:rPr lang="en-US" dirty="0"/>
              <a:t>And for measurement, you might track scenario accuracy, error patterns, and shifts in learner confidence. The second row is </a:t>
            </a:r>
            <a:r>
              <a:rPr lang="en-US" b="1" dirty="0"/>
              <a:t>Microlearning plus Spacing</a:t>
            </a:r>
            <a:r>
              <a:rPr lang="en-US" dirty="0"/>
              <a:t>. It reduces cognitive overload and improves retention through repeated retrieval. The evidence anchor includes Cognitive Load Theory and the Spacing Effect, including work by Roediger and Butler. Implementation might look like breaking a 60-minute module into six short units, followed by a reinforcement question 48 hours later. Measurement includes completion consistency, repeat participation, and retention over time. The third row is </a:t>
            </a:r>
            <a:r>
              <a:rPr lang="en-US" b="1" dirty="0"/>
              <a:t>Personalization</a:t>
            </a:r>
            <a:r>
              <a:rPr lang="en-US" dirty="0"/>
              <a:t>. This strategy reduces unnecessary seat time and increases relevance and equity. The evidence anchor references Universal Design for Learning, including Meyer, Rose, and Gordon. Implementation could involve adding a pre-check quiz that allows learners to skip or refresh specific pathways.</a:t>
            </a:r>
            <a:br>
              <a:rPr lang="en-US" dirty="0"/>
            </a:br>
            <a:r>
              <a:rPr lang="en-US" dirty="0"/>
              <a:t>Measurement might include time-to-completion, placement accuracy, and learner satisfaction by role. And the fourth row is </a:t>
            </a:r>
            <a:r>
              <a:rPr lang="en-US" b="1" dirty="0"/>
              <a:t>Gamification</a:t>
            </a:r>
            <a:r>
              <a:rPr lang="en-US" dirty="0"/>
              <a:t>. Gamification increases persistence and visible progress and reinforces effort. The evidence anchor includes motivation and gamification research, such as Sailer and colleagues. Implementation could include adding a progress bar and tying mastery badges to performance. Measurement might include return visits, pathway completion rates, and mastery achievement. If you look across the table as a whole, you’ll notice a pattern. Each strategy connects theory to practice, practice to measurement, and measurement back to improvement. This isn’t about isolated tactics. It’s about aligning design decisions with outcomes we can observe and improve.</a:t>
            </a:r>
          </a:p>
        </p:txBody>
      </p:sp>
      <p:sp>
        <p:nvSpPr>
          <p:cNvPr id="4" name="Slide Number Placeholder 3"/>
          <p:cNvSpPr>
            <a:spLocks noGrp="1"/>
          </p:cNvSpPr>
          <p:nvPr>
            <p:ph type="sldNum" sz="quarter" idx="5"/>
          </p:nvPr>
        </p:nvSpPr>
        <p:spPr/>
        <p:txBody>
          <a:bodyPr/>
          <a:lstStyle/>
          <a:p>
            <a:pPr defTabSz="942289" fontAlgn="auto">
              <a:spcBef>
                <a:spcPts val="0"/>
              </a:spcBef>
              <a:spcAft>
                <a:spcPts val="0"/>
              </a:spcAft>
              <a:defRPr/>
            </a:pPr>
            <a:fld id="{D5AC9AC4-4168-48E1-A65A-CDB629B15CFF}" type="slidenum">
              <a:rPr lang="en-US">
                <a:solidFill>
                  <a:prstClr val="black"/>
                </a:solidFill>
                <a:latin typeface="Aptos" panose="02110004020202020204"/>
                <a:ea typeface="+mn-ea"/>
                <a:cs typeface="+mn-cs"/>
              </a:rPr>
              <a:pPr defTabSz="942289" fontAlgn="auto">
                <a:spcBef>
                  <a:spcPts val="0"/>
                </a:spcBef>
                <a:spcAft>
                  <a:spcPts val="0"/>
                </a:spcAft>
                <a:defRPr/>
              </a:pPr>
              <a:t>10</a:t>
            </a:fld>
            <a:endParaRPr lang="en-US" dirty="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19024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If engagement determines whether learning translates, then transfer begins at the moment of decision. In community-based settings, people aren’t rewarded for recalling information. They’re responsible for making decisions — often under time pressure, emotional complexity, and incomplete information. So the question becomes: Are we designing around content review — or around decision-making? This slide introduces our first strategy: </a:t>
            </a:r>
            <a:r>
              <a:rPr lang="en-US" b="1" dirty="0"/>
              <a:t>Scenario-Based Learning. </a:t>
            </a:r>
            <a:r>
              <a:rPr lang="en-US" dirty="0"/>
              <a:t>On the slide, you’ll see four ways scenario-based learning strengthens practice: First, </a:t>
            </a:r>
            <a:r>
              <a:rPr lang="en-US" b="1" dirty="0"/>
              <a:t>Decision-Making. </a:t>
            </a:r>
            <a:r>
              <a:rPr lang="en-US" dirty="0"/>
              <a:t>Learners practice choosing the right course of action rather than simply recognizing correct answers. Second, </a:t>
            </a:r>
            <a:r>
              <a:rPr lang="en-US" b="1" dirty="0"/>
              <a:t>Confidence. </a:t>
            </a:r>
            <a:r>
              <a:rPr lang="en-US" dirty="0"/>
              <a:t>Safe, structured practice builds assurance before real-world application. Third, </a:t>
            </a:r>
            <a:r>
              <a:rPr lang="en-US" b="1" dirty="0"/>
              <a:t>Judgment Under Pressure. </a:t>
            </a:r>
            <a:r>
              <a:rPr lang="en-US" dirty="0"/>
              <a:t>Scenarios allow learners to think critically in time-sensitive or constrained situations — the conditions they actually work in. And fourth, </a:t>
            </a:r>
            <a:r>
              <a:rPr lang="en-US" b="1" dirty="0"/>
              <a:t>Communication Skills. </a:t>
            </a:r>
            <a:r>
              <a:rPr lang="en-US" dirty="0"/>
              <a:t>Scenarios create opportunities to respond effectively in complex interpersonal interactions. The image on this slide shows healthcare students working with an instructor to practice respiratory resuscitation on an infant manikin. This represents simulation-based learning in action — a safe environment where learners can practice high-stakes decision-making without real-world consequences. Research consistently supports this approach. Studies in health professions education show that scenario-based and simulation-based learning improve knowledge, skill retention, self-confidence, and decision transfer. Even lower-tech, structured branching cases in online environments demonstrate positive effects when designed intentionally. The pattern is clear: When learners must choose, not just review, transfer improves.</a:t>
            </a:r>
          </a:p>
        </p:txBody>
      </p:sp>
      <p:sp>
        <p:nvSpPr>
          <p:cNvPr id="4" name="Slide Number Placeholder 3"/>
          <p:cNvSpPr>
            <a:spLocks noGrp="1"/>
          </p:cNvSpPr>
          <p:nvPr>
            <p:ph type="sldNum" sz="quarter" idx="5"/>
          </p:nvPr>
        </p:nvSpPr>
        <p:spPr/>
        <p:txBody>
          <a:bodyPr/>
          <a:lstStyle/>
          <a:p>
            <a:fld id="{82FB5D43-6794-0847-9F6F-8A7B2FD27330}" type="slidenum">
              <a:rPr lang="en-US" smtClean="0"/>
              <a:t>11</a:t>
            </a:fld>
            <a:endParaRPr lang="en-US" dirty="0"/>
          </a:p>
        </p:txBody>
      </p:sp>
    </p:spTree>
    <p:extLst>
      <p:ext uri="{BB962C8B-B14F-4D97-AF65-F5344CB8AC3E}">
        <p14:creationId xmlns:p14="http://schemas.microsoft.com/office/powerpoint/2010/main" val="268147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C5037-B200-F9DA-1E3E-F15B945A6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724DA-D5BF-2036-20B8-E66CFC91A79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6399AED-F442-0379-03D3-F3294A5AA1B7}"/>
              </a:ext>
            </a:extLst>
          </p:cNvPr>
          <p:cNvSpPr>
            <a:spLocks noGrp="1"/>
          </p:cNvSpPr>
          <p:nvPr>
            <p:ph type="body" idx="1"/>
          </p:nvPr>
        </p:nvSpPr>
        <p:spPr/>
        <p:txBody>
          <a:bodyPr/>
          <a:lstStyle/>
          <a:p>
            <a:r>
              <a:rPr lang="en-US" dirty="0"/>
              <a:t>This slide explains why scenario-based learning works. The first bullet contrasts two questions: Instead of asking, </a:t>
            </a:r>
            <a:r>
              <a:rPr lang="en-US" i="1" dirty="0"/>
              <a:t>“What do you remember?”</a:t>
            </a:r>
            <a:r>
              <a:rPr lang="en-US" dirty="0"/>
              <a:t> we ask, </a:t>
            </a:r>
            <a:r>
              <a:rPr lang="en-US" i="1" dirty="0"/>
              <a:t>“What do you do?” </a:t>
            </a:r>
            <a:r>
              <a:rPr lang="en-US" dirty="0"/>
              <a:t>That shift moves learning from recognition to decision-making.</a:t>
            </a:r>
          </a:p>
          <a:p>
            <a:r>
              <a:rPr lang="en-US" dirty="0"/>
              <a:t>The next bullet highlights that scenarios </a:t>
            </a:r>
            <a:r>
              <a:rPr lang="en-US" b="1" dirty="0"/>
              <a:t>anchor learning in authentic context</a:t>
            </a:r>
            <a:r>
              <a:rPr lang="en-US" dirty="0"/>
              <a:t>. When knowledge is embedded in real-world conditions, it becomes more usable. Context strengthens transfer. The third bullet notes that scenarios </a:t>
            </a:r>
            <a:r>
              <a:rPr lang="en-US" b="1" dirty="0"/>
              <a:t>reduce extraneous cognitive load because they are relevant</a:t>
            </a:r>
            <a:r>
              <a:rPr lang="en-US" dirty="0"/>
              <a:t>. Learners aren’t sorting through disconnected information. They are focusing on a meaningful decision. The fourth bullet emphasizes that scenarios </a:t>
            </a:r>
            <a:r>
              <a:rPr lang="en-US" b="1" dirty="0"/>
              <a:t>require active retrieval and choice</a:t>
            </a:r>
            <a:r>
              <a:rPr lang="en-US" dirty="0"/>
              <a:t>. Retrieval practice is one of the strongest findings in learning science. When learners must recall and apply knowledge, retention strengthens. And finally, scenarios </a:t>
            </a:r>
            <a:r>
              <a:rPr lang="en-US" b="1" dirty="0"/>
              <a:t>embed immediate feedback</a:t>
            </a:r>
            <a:r>
              <a:rPr lang="en-US" dirty="0"/>
              <a:t>. Feedback corrects error patterns early and reinforces applied judgment. Research in health professions education consistently supports this. Scenario-based and simulation-based learning improve knowledge, skill confidence, and decision transfer — even when delivered through structured, lower-tech branching cases. In short: Relevance reduces overload. Choice activates retrieval. Feedback strengthens transfer. That is why scenarios work — and that’s what we’ll build next</a:t>
            </a:r>
          </a:p>
        </p:txBody>
      </p:sp>
      <p:sp>
        <p:nvSpPr>
          <p:cNvPr id="4" name="Slide Number Placeholder 3">
            <a:extLst>
              <a:ext uri="{FF2B5EF4-FFF2-40B4-BE49-F238E27FC236}">
                <a16:creationId xmlns:a16="http://schemas.microsoft.com/office/drawing/2014/main" id="{2BC29DED-D7D7-766C-2C59-3920ED7D72D1}"/>
              </a:ext>
            </a:extLst>
          </p:cNvPr>
          <p:cNvSpPr>
            <a:spLocks noGrp="1"/>
          </p:cNvSpPr>
          <p:nvPr>
            <p:ph type="sldNum" sz="quarter" idx="5"/>
          </p:nvPr>
        </p:nvSpPr>
        <p:spPr/>
        <p:txBody>
          <a:bodyPr/>
          <a:lstStyle/>
          <a:p>
            <a:fld id="{D5AC9AC4-4168-48E1-A65A-CDB629B15CFF}" type="slidenum">
              <a:rPr lang="en-US" smtClean="0"/>
              <a:t>12</a:t>
            </a:fld>
            <a:endParaRPr lang="en-US" dirty="0"/>
          </a:p>
        </p:txBody>
      </p:sp>
    </p:spTree>
    <p:extLst>
      <p:ext uri="{BB962C8B-B14F-4D97-AF65-F5344CB8AC3E}">
        <p14:creationId xmlns:p14="http://schemas.microsoft.com/office/powerpoint/2010/main" val="332101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33D9-9B63-B053-94FD-8AB037A67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D43CB-6CAC-6C8C-2650-6EC0B5BF630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BE3BFDB-7A3E-1E5D-6D4E-68E57EE1C8EA}"/>
              </a:ext>
            </a:extLst>
          </p:cNvPr>
          <p:cNvSpPr>
            <a:spLocks noGrp="1"/>
          </p:cNvSpPr>
          <p:nvPr>
            <p:ph type="body" idx="1"/>
          </p:nvPr>
        </p:nvSpPr>
        <p:spPr/>
        <p:txBody>
          <a:bodyPr/>
          <a:lstStyle/>
          <a:p>
            <a:r>
              <a:rPr lang="en-US" dirty="0"/>
              <a:t>On this slide, you’ll see a simple stacked model that outlines the structure of an effective online scenario. The visual looks like a staircase or layered blocks. From top to bottom, the steps are labeled: </a:t>
            </a:r>
            <a:r>
              <a:rPr lang="en-US" b="1" dirty="0"/>
              <a:t>Case – Decision – Outcome - Explanation - Next Decision. </a:t>
            </a:r>
            <a:r>
              <a:rPr lang="en-US" dirty="0"/>
              <a:t>This model is intentionally simple and scalable. It begins with a </a:t>
            </a:r>
            <a:r>
              <a:rPr lang="en-US" b="1" dirty="0"/>
              <a:t>case</a:t>
            </a:r>
            <a:r>
              <a:rPr lang="en-US" dirty="0"/>
              <a:t> — brief, realistic, and focused. On the slide, the example reads: “A person is short of breath. What is your first action?”</a:t>
            </a:r>
          </a:p>
          <a:p>
            <a:r>
              <a:rPr lang="en-US" dirty="0"/>
              <a:t>Then comes the </a:t>
            </a:r>
            <a:r>
              <a:rPr lang="en-US" b="1" dirty="0"/>
              <a:t>decision. </a:t>
            </a:r>
            <a:r>
              <a:rPr lang="en-US" dirty="0"/>
              <a:t>Learners choose an action — for example: call the RN, get oxygen, or chart. Next is the </a:t>
            </a:r>
            <a:r>
              <a:rPr lang="en-US" b="1" dirty="0"/>
              <a:t>outcome. </a:t>
            </a:r>
            <a:r>
              <a:rPr lang="en-US" dirty="0"/>
              <a:t>The system provides immediate feedback about what happens as a result of that choice. Then comes the </a:t>
            </a:r>
            <a:r>
              <a:rPr lang="en-US" b="1" dirty="0"/>
              <a:t>explanation. </a:t>
            </a:r>
            <a:r>
              <a:rPr lang="en-US" dirty="0"/>
              <a:t>This is where you connect the response to policy, best practice, or clinical reasoning. Correct answers are reinforced. Incorrect answers are corrected. Finally, you offer the </a:t>
            </a:r>
            <a:r>
              <a:rPr lang="en-US" b="1" dirty="0"/>
              <a:t>next decision. </a:t>
            </a:r>
            <a:r>
              <a:rPr lang="en-US" dirty="0"/>
              <a:t>The scenario continues, ideally with progressive difficulty. At the bottom of the slide, you’ll see the phrase: “Practice critical thinking without real-world consequences.” That’s the purpose of this structure. This staircase model operationalizes what we discussed on the previous slide. Each decision point requires retrieval under constraint. In real clinical environments, decisions happen with limited time, incomplete information, emotional pressure, and competing demands. When we design scenarios with realistic limits — brief cases, imperfect options, time pressure — learners aren’t just recalling information. They’re retrieving it while navigating constraints. That is much closer to real practice. And because this structure is modular, you can build it with basic LMS quiz logic or simple branching tools. It doesn’t require high-fidelity simulation to be effective.</a:t>
            </a:r>
          </a:p>
        </p:txBody>
      </p:sp>
      <p:sp>
        <p:nvSpPr>
          <p:cNvPr id="4" name="Slide Number Placeholder 3">
            <a:extLst>
              <a:ext uri="{FF2B5EF4-FFF2-40B4-BE49-F238E27FC236}">
                <a16:creationId xmlns:a16="http://schemas.microsoft.com/office/drawing/2014/main" id="{4E90C31E-378B-886D-2AF9-DF44607CD2DD}"/>
              </a:ext>
            </a:extLst>
          </p:cNvPr>
          <p:cNvSpPr>
            <a:spLocks noGrp="1"/>
          </p:cNvSpPr>
          <p:nvPr>
            <p:ph type="sldNum" sz="quarter" idx="5"/>
          </p:nvPr>
        </p:nvSpPr>
        <p:spPr/>
        <p:txBody>
          <a:bodyPr/>
          <a:lstStyle/>
          <a:p>
            <a:fld id="{D5AC9AC4-4168-48E1-A65A-CDB629B15CFF}" type="slidenum">
              <a:rPr lang="en-US" smtClean="0"/>
              <a:t>13</a:t>
            </a:fld>
            <a:endParaRPr lang="en-US" dirty="0"/>
          </a:p>
        </p:txBody>
      </p:sp>
    </p:spTree>
    <p:extLst>
      <p:ext uri="{BB962C8B-B14F-4D97-AF65-F5344CB8AC3E}">
        <p14:creationId xmlns:p14="http://schemas.microsoft.com/office/powerpoint/2010/main" val="218080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D7EFA-DD4E-F7BC-87C8-CA7525482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EFE2C-2975-4606-0D10-6B17E23EB93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CAA3872-6B6F-4D91-D73D-E2C34CBDC46B}"/>
              </a:ext>
            </a:extLst>
          </p:cNvPr>
          <p:cNvSpPr>
            <a:spLocks noGrp="1"/>
          </p:cNvSpPr>
          <p:nvPr>
            <p:ph type="body" idx="1"/>
          </p:nvPr>
        </p:nvSpPr>
        <p:spPr/>
        <p:txBody>
          <a:bodyPr/>
          <a:lstStyle/>
          <a:p>
            <a:r>
              <a:rPr lang="en-US" dirty="0"/>
              <a:t>This slide shows how a live teaching strategy can be translated into online scenario-based learning. Visually, the slide includes four icons across the top. The first icon shows two people with a question bubble — representing discussion. The second shows a computer — representing digital delivery. The third shows two vertical bars — representing branching or choice. And the fourth shows a figure juggling multiple elements — representing complexity in practice. In the live version of </a:t>
            </a:r>
            <a:r>
              <a:rPr lang="en-US" i="1" dirty="0"/>
              <a:t>Morphine Myths</a:t>
            </a:r>
            <a:r>
              <a:rPr lang="en-US" dirty="0"/>
              <a:t>, I present a statement and ask the audience to decide: </a:t>
            </a:r>
            <a:r>
              <a:rPr lang="en-US" b="1" dirty="0"/>
              <a:t>Myth or True? </a:t>
            </a:r>
            <a:r>
              <a:rPr lang="en-US" dirty="0"/>
              <a:t>The learning happens in the moment they commit to an answer, and I immediately explain the rationale.</a:t>
            </a:r>
          </a:p>
          <a:p>
            <a:r>
              <a:rPr lang="en-US" dirty="0"/>
              <a:t>To increase engagement in the live setting, I built simple branching in PowerPoint using hyperlinks between slides. Depending on the participant’s response, the slide deck delivers different feedback. It mimics interactive decision-making even without advanced software. In an on-demand environment — such as Canvas or another LMS — the same instructional structure becomes more powerful. The learner sees the statement, selects “Myth” or “True,” and receives immediate, answer-specific feedback. Correct responses are reinforced. Incorrect responses are corrected immediately. The technology allows the system to respond like an instructor in real time. There’s also a low-tech version. I embed the myth statement into a video and ask learners to pause and decide before revealing the answer. Even without interactive branching, requiring a committed response activates retrieval and reflection before feedback is delivered. To deepen this into true scenario-based learning, I add context. For example: You are visiting Mr. Lopez, a hospice patient with advanced COPD. His daughter says, “I don’t want you giving him morphine. Morphine speeds up death.” Now the learner must decide whether that statement is myth or true — and receive immediate clarification. Then I add a follow-up question: What is the best next response? At that point, the learner is practicing not just knowledge recall, but communication and therapeutic response. At the bottom of the slide, you’ll see the key takeaway: </a:t>
            </a:r>
            <a:r>
              <a:rPr lang="en-US" b="1" dirty="0"/>
              <a:t>Active learning requires the learner to think, decide, and receive feedback. </a:t>
            </a:r>
            <a:r>
              <a:rPr lang="en-US" dirty="0"/>
              <a:t>This is formative assessment embedded within instruction. It surfaces misconceptions and corrects them in the moment — before they influence real-world care.</a:t>
            </a:r>
          </a:p>
        </p:txBody>
      </p:sp>
      <p:sp>
        <p:nvSpPr>
          <p:cNvPr id="4" name="Slide Number Placeholder 3">
            <a:extLst>
              <a:ext uri="{FF2B5EF4-FFF2-40B4-BE49-F238E27FC236}">
                <a16:creationId xmlns:a16="http://schemas.microsoft.com/office/drawing/2014/main" id="{E5839384-B99B-27BB-691E-2421AA4AB0F2}"/>
              </a:ext>
            </a:extLst>
          </p:cNvPr>
          <p:cNvSpPr>
            <a:spLocks noGrp="1"/>
          </p:cNvSpPr>
          <p:nvPr>
            <p:ph type="sldNum" sz="quarter" idx="5"/>
          </p:nvPr>
        </p:nvSpPr>
        <p:spPr/>
        <p:txBody>
          <a:bodyPr/>
          <a:lstStyle/>
          <a:p>
            <a:fld id="{D5AC9AC4-4168-48E1-A65A-CDB629B15CFF}" type="slidenum">
              <a:rPr lang="en-US" smtClean="0"/>
              <a:t>14</a:t>
            </a:fld>
            <a:endParaRPr lang="en-US" dirty="0"/>
          </a:p>
        </p:txBody>
      </p:sp>
    </p:spTree>
    <p:extLst>
      <p:ext uri="{BB962C8B-B14F-4D97-AF65-F5344CB8AC3E}">
        <p14:creationId xmlns:p14="http://schemas.microsoft.com/office/powerpoint/2010/main" val="108115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Scenario-based learning builds context and decision-making. But even a strong scenario is rarely enough after a single exposure. Retention requires reinforcement. That’s where microlearning becomes essential. On this slide, I define microlearning clearly. The first bullet describes it as </a:t>
            </a:r>
            <a:r>
              <a:rPr lang="en-US" b="1" dirty="0"/>
              <a:t>a 3- to 7-minute learning segment built around a single objective. </a:t>
            </a:r>
            <a:r>
              <a:rPr lang="en-US" dirty="0"/>
              <a:t>That focus is critical. One concept. One decision. One skill. The second bullet explains that microlearning is </a:t>
            </a:r>
            <a:r>
              <a:rPr lang="en-US" b="1" dirty="0"/>
              <a:t>designed to fit into real workflows and reinforce learning over time. </a:t>
            </a:r>
            <a:r>
              <a:rPr lang="en-US" dirty="0"/>
              <a:t>In community-based environments, long-form education competes with fatigue, interruptions, and competing demands. Microlearning respects those constraints. The third bullet reminds us that </a:t>
            </a:r>
            <a:r>
              <a:rPr lang="en-US" b="1" dirty="0"/>
              <a:t>working memory is limited. </a:t>
            </a:r>
            <a:r>
              <a:rPr lang="en-US" dirty="0"/>
              <a:t>Cognitive Load Theory, introduced by Sweller, shows that when too much information is delivered at once, retention drops. Microlearning narrows the cognitive load by focusing attention. The fourth bullet states that </a:t>
            </a:r>
            <a:r>
              <a:rPr lang="en-US" b="1" dirty="0"/>
              <a:t>a single reminder question 48 hours later significantly strengthens retention. </a:t>
            </a:r>
            <a:r>
              <a:rPr lang="en-US" dirty="0"/>
              <a:t>This is where spacing matters. When learners re-encounter key ideas through brief prompts or applied questions, they engage in retrieval practice — and retrieval strengthens memory. The final bullet makes an important distinction:  </a:t>
            </a:r>
            <a:r>
              <a:rPr lang="en-US" b="1" dirty="0"/>
              <a:t>Microlearning is a delivery format. Retrieval and spacing are the mechanism.</a:t>
            </a:r>
            <a:endParaRPr lang="en-US" dirty="0"/>
          </a:p>
          <a:p>
            <a:r>
              <a:rPr lang="en-US" dirty="0"/>
              <a:t>That distinction is critical. Short content alone does not guarantee learning. Reinforcement does. At the bottom of the slide, I cite recent systematic reviews on microlearning and mobile-based adult learning, along with Sweller’s foundational work on cognitive load. The research consistently shows that short, focused segments improve outcomes when paired with retrieval and spacing. So microlearning is not just shorter content. It is short cycles of reinforcement — focused learning, active recall, and timely feedback — delivered in a way that aligns with how professionals actually work.</a:t>
            </a:r>
          </a:p>
        </p:txBody>
      </p:sp>
      <p:sp>
        <p:nvSpPr>
          <p:cNvPr id="4" name="Slide Number Placeholder 3"/>
          <p:cNvSpPr>
            <a:spLocks noGrp="1"/>
          </p:cNvSpPr>
          <p:nvPr>
            <p:ph type="sldNum" sz="quarter" idx="5"/>
          </p:nvPr>
        </p:nvSpPr>
        <p:spPr/>
        <p:txBody>
          <a:bodyPr/>
          <a:lstStyle/>
          <a:p>
            <a:fld id="{82FB5D43-6794-0847-9F6F-8A7B2FD27330}" type="slidenum">
              <a:rPr lang="en-US" smtClean="0"/>
              <a:t>15</a:t>
            </a:fld>
            <a:endParaRPr lang="en-US" dirty="0"/>
          </a:p>
        </p:txBody>
      </p:sp>
    </p:spTree>
    <p:extLst>
      <p:ext uri="{BB962C8B-B14F-4D97-AF65-F5344CB8AC3E}">
        <p14:creationId xmlns:p14="http://schemas.microsoft.com/office/powerpoint/2010/main" val="1075677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slide compares two approaches to professional education. On the left side, labeled </a:t>
            </a:r>
            <a:r>
              <a:rPr lang="en-US" b="1" dirty="0"/>
              <a:t>Traditional Model</a:t>
            </a:r>
            <a:r>
              <a:rPr lang="en-US" dirty="0"/>
              <a:t>, you see four elements: A </a:t>
            </a:r>
            <a:r>
              <a:rPr lang="en-US" b="1" dirty="0"/>
              <a:t>60-minute annual module</a:t>
            </a:r>
            <a:r>
              <a:rPr lang="en-US" dirty="0"/>
              <a:t>, </a:t>
            </a:r>
            <a:r>
              <a:rPr lang="en-US" b="1" dirty="0"/>
              <a:t>Dense slide content</a:t>
            </a:r>
            <a:r>
              <a:rPr lang="en-US" dirty="0"/>
              <a:t>, A </a:t>
            </a:r>
            <a:r>
              <a:rPr lang="en-US" b="1" dirty="0"/>
              <a:t>10-question quiz at the end</a:t>
            </a:r>
            <a:r>
              <a:rPr lang="en-US" dirty="0"/>
              <a:t>, And </a:t>
            </a:r>
            <a:r>
              <a:rPr lang="en-US" b="1" dirty="0"/>
              <a:t>no follow-up</a:t>
            </a:r>
            <a:r>
              <a:rPr lang="en-US" dirty="0"/>
              <a:t>. This model concentrates information into one high-density event. Learners consume a large amount of content at once, complete a quiz, and then move on — often without reinforcement. On the right side, labeled </a:t>
            </a:r>
            <a:r>
              <a:rPr lang="en-US" b="1" dirty="0"/>
              <a:t>Microlearning</a:t>
            </a:r>
            <a:r>
              <a:rPr lang="en-US" dirty="0"/>
              <a:t>, the structure looks very different. In </a:t>
            </a:r>
            <a:r>
              <a:rPr lang="en-US" b="1" dirty="0"/>
              <a:t>Week 1</a:t>
            </a:r>
            <a:r>
              <a:rPr lang="en-US" dirty="0"/>
              <a:t>, there is a </a:t>
            </a:r>
            <a:r>
              <a:rPr lang="en-US" b="1" dirty="0"/>
              <a:t>6-minute unit</a:t>
            </a:r>
            <a:r>
              <a:rPr lang="en-US" dirty="0"/>
              <a:t>, one applied question, and immediate feedback. In </a:t>
            </a:r>
            <a:r>
              <a:rPr lang="en-US" b="1" dirty="0"/>
              <a:t>Week 2</a:t>
            </a:r>
            <a:r>
              <a:rPr lang="en-US" dirty="0"/>
              <a:t>, another 6-minute unit with a decision-based question. Then </a:t>
            </a:r>
            <a:r>
              <a:rPr lang="en-US" b="1" dirty="0"/>
              <a:t>48 hours later</a:t>
            </a:r>
            <a:r>
              <a:rPr lang="en-US" dirty="0"/>
              <a:t>, there is a follow-up retrieval question — designed to be mobile-friendly. And finally, an </a:t>
            </a:r>
            <a:r>
              <a:rPr lang="en-US" b="1" dirty="0"/>
              <a:t>ongoing</a:t>
            </a:r>
            <a:r>
              <a:rPr lang="en-US" dirty="0"/>
              <a:t> element that includes progress tracking and reinforcement reminders. What changes here is the rhythm of learning. Instead of a single, dense exposure, learning is distributed across time. Each micro-unit focuses on one concept and one applied decision. Immediate feedback closes the loop. Scheduled retrieval strengthens retention. The goal is not simply shorter content.</a:t>
            </a:r>
          </a:p>
          <a:p>
            <a:r>
              <a:rPr lang="en-US" dirty="0"/>
              <a:t>The goal is reinforced decision-making practice over time. And that shift — from one-time exposure to distributed reinforcement — is what improves long-term retention.</a:t>
            </a:r>
          </a:p>
        </p:txBody>
      </p:sp>
      <p:sp>
        <p:nvSpPr>
          <p:cNvPr id="4" name="Slide Number Placeholder 3"/>
          <p:cNvSpPr>
            <a:spLocks noGrp="1"/>
          </p:cNvSpPr>
          <p:nvPr>
            <p:ph type="sldNum" sz="quarter" idx="5"/>
          </p:nvPr>
        </p:nvSpPr>
        <p:spPr/>
        <p:txBody>
          <a:bodyPr/>
          <a:lstStyle/>
          <a:p>
            <a:fld id="{82FB5D43-6794-0847-9F6F-8A7B2FD27330}" type="slidenum">
              <a:rPr lang="en-US" smtClean="0"/>
              <a:t>16</a:t>
            </a:fld>
            <a:endParaRPr lang="en-US" dirty="0"/>
          </a:p>
        </p:txBody>
      </p:sp>
    </p:spTree>
    <p:extLst>
      <p:ext uri="{BB962C8B-B14F-4D97-AF65-F5344CB8AC3E}">
        <p14:creationId xmlns:p14="http://schemas.microsoft.com/office/powerpoint/2010/main" val="93607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Microlearning is powerful — but only when it is designed intentionally. On this slide, I outline the most common reasons it breaks down. First, </a:t>
            </a:r>
            <a:r>
              <a:rPr lang="en-US" b="1" dirty="0"/>
              <a:t>Feedback. </a:t>
            </a:r>
            <a:r>
              <a:rPr lang="en-US" dirty="0"/>
              <a:t>If learners don’t receive clear, immediate feedback, they don’t know whether they understood the material correctly. Without correction or reinforcement, misconceptions persist. Second, </a:t>
            </a:r>
            <a:r>
              <a:rPr lang="en-US" b="1" dirty="0"/>
              <a:t>Relevance. </a:t>
            </a:r>
            <a:r>
              <a:rPr lang="en-US" dirty="0"/>
              <a:t>If the content doesn’t connect to real challenges in their workflow, it feels disconnected and quickly forgotten.</a:t>
            </a:r>
          </a:p>
          <a:p>
            <a:r>
              <a:rPr lang="en-US" dirty="0"/>
              <a:t>Third, </a:t>
            </a:r>
            <a:r>
              <a:rPr lang="en-US" b="1" dirty="0"/>
              <a:t>Reinforcement. </a:t>
            </a:r>
            <a:r>
              <a:rPr lang="en-US" dirty="0"/>
              <a:t>Without spaced repetition, learning fades. A short segment delivered once is not microlearning — it’s just brief exposure. Fourth, </a:t>
            </a:r>
            <a:r>
              <a:rPr lang="en-US" b="1" dirty="0"/>
              <a:t>Application. </a:t>
            </a:r>
            <a:r>
              <a:rPr lang="en-US" dirty="0"/>
              <a:t>If learners aren’t asked to practice or apply what they learned, the segment becomes passive consumption rather than active learning. And finally, microlearning fails when it becomes </a:t>
            </a:r>
            <a:r>
              <a:rPr lang="en-US" b="1" dirty="0"/>
              <a:t>too short or too fragmented. </a:t>
            </a:r>
            <a:r>
              <a:rPr lang="en-US" dirty="0"/>
              <a:t>When units lack continuity or narrative structure, learners experience isolated pieces of content rather than a coherent learning arc. The image on this slide shows a person sitting in front of a laptop with a frustrated expression. Around them are floating icons — clocks, question marks, puzzle pieces, chat bubbles — representing distraction and cognitive overload. It illustrates what happens when learning feels fragmented or disconnected. Without feedback, relevance, reinforcement, application, and continuity, microlearning becomes just shorter content — not stronger learning. The goal is not compression. The goal is reinforcement.</a:t>
            </a:r>
          </a:p>
        </p:txBody>
      </p:sp>
      <p:sp>
        <p:nvSpPr>
          <p:cNvPr id="4" name="Slide Number Placeholder 3"/>
          <p:cNvSpPr>
            <a:spLocks noGrp="1"/>
          </p:cNvSpPr>
          <p:nvPr>
            <p:ph type="sldNum" sz="quarter" idx="5"/>
          </p:nvPr>
        </p:nvSpPr>
        <p:spPr/>
        <p:txBody>
          <a:bodyPr/>
          <a:lstStyle/>
          <a:p>
            <a:fld id="{D5AC9AC4-4168-48E1-A65A-CDB629B15CFF}" type="slidenum">
              <a:rPr lang="en-US" smtClean="0"/>
              <a:t>17</a:t>
            </a:fld>
            <a:endParaRPr lang="en-US" dirty="0"/>
          </a:p>
        </p:txBody>
      </p:sp>
    </p:spTree>
    <p:extLst>
      <p:ext uri="{BB962C8B-B14F-4D97-AF65-F5344CB8AC3E}">
        <p14:creationId xmlns:p14="http://schemas.microsoft.com/office/powerpoint/2010/main" val="387391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I’d like to share a practical example of microlearning from hospice education. On this slide, you’ll see a one-page education flyer that we developed. It includes a large headline at the top that reads, “Do you have a patient who is nearing end of life?” Beneath that are several sections with short prompts—such as what to expect, symptom management, supporting loved ones, and what we feel as caregivers. Along the right side are multiple QR codes, each linking to a specific resource, such as symptom protocols, empathetic communication guidance, stress support tools, and a short video. The bullets on this slide summarize the design shift. First, we </a:t>
            </a:r>
            <a:r>
              <a:rPr lang="en-US" b="1" dirty="0"/>
              <a:t>identified a gap in end-of-life clinical confidence. </a:t>
            </a:r>
            <a:r>
              <a:rPr lang="en-US" dirty="0"/>
              <a:t>Hospital clinicians were highly competent, but not always deeply trained in the nuances of active dying, medication titration, or emotionally charged family conversations. Second, our initial response followed the </a:t>
            </a:r>
            <a:r>
              <a:rPr lang="en-US" b="1" dirty="0"/>
              <a:t>traditional lecture model. </a:t>
            </a:r>
            <a:r>
              <a:rPr lang="en-US" dirty="0"/>
              <a:t>We developed a comprehensive session and delivered it multiple times. It was thoughtful and well received — but retention was low. So we reframed the problem. Instead of asking, “How do we teach end-of-life care?” We asked, “What do clinicians need at the moment they are caring for a patient nearing end of life?” That shift led to the third bullet: we </a:t>
            </a:r>
            <a:r>
              <a:rPr lang="en-US" b="1" dirty="0"/>
              <a:t>designed QR-based just-in-time support. </a:t>
            </a:r>
            <a:r>
              <a:rPr lang="en-US" dirty="0"/>
              <a:t>The flyer allowed clinicians to scan a code at the bedside and immediately access a focused resource aligned with the decision they were facing — whether symptom management, communication, or self-regulation. The fourth bullet highlights that we </a:t>
            </a:r>
            <a:r>
              <a:rPr lang="en-US" b="1" dirty="0"/>
              <a:t>linked learning to real bedside decisions. </a:t>
            </a:r>
            <a:r>
              <a:rPr lang="en-US" dirty="0"/>
              <a:t>Instead of relying on memory from a prior lecture, retrieval happened in the workflow. And finally, we </a:t>
            </a:r>
            <a:r>
              <a:rPr lang="en-US" b="1" dirty="0"/>
              <a:t>observed behavior shifts and strengthened partnership. </a:t>
            </a:r>
            <a:r>
              <a:rPr lang="en-US" dirty="0"/>
              <a:t>Over time, we saw fewer inappropriate medication titrations, improved recognition of active dying, and stronger collaboration that ultimately expanded to inpatient hospice services. What this illustrates is that microlearning is not simply about shorter content. It is about reducing cognitive load, embedding retrieval into real practice, and creating reinforcement through repeated exposure during actual patient care. In terms of the CARE Loop, this strengthens the Reinforced dimension — shifting learning from a single educational event to a repeated practice cycle embedded in real work.</a:t>
            </a:r>
          </a:p>
        </p:txBody>
      </p:sp>
      <p:sp>
        <p:nvSpPr>
          <p:cNvPr id="4" name="Slide Number Placeholder 3"/>
          <p:cNvSpPr>
            <a:spLocks noGrp="1"/>
          </p:cNvSpPr>
          <p:nvPr>
            <p:ph type="sldNum" sz="quarter" idx="5"/>
          </p:nvPr>
        </p:nvSpPr>
        <p:spPr/>
        <p:txBody>
          <a:bodyPr/>
          <a:lstStyle/>
          <a:p>
            <a:fld id="{D5AC9AC4-4168-48E1-A65A-CDB629B15CFF}" type="slidenum">
              <a:rPr lang="en-US" smtClean="0"/>
              <a:t>18</a:t>
            </a:fld>
            <a:endParaRPr lang="en-US" dirty="0"/>
          </a:p>
        </p:txBody>
      </p:sp>
    </p:spTree>
    <p:extLst>
      <p:ext uri="{BB962C8B-B14F-4D97-AF65-F5344CB8AC3E}">
        <p14:creationId xmlns:p14="http://schemas.microsoft.com/office/powerpoint/2010/main" val="203418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Microlearning helps reinforce key concepts efficiently. But it still assumes that everyone needs the same reinforcement. In community-based education, that’s rarely true. Learners come from different roles, preparation levels, experience, and confidence with technology. If we force everyone through the same pathway, we create redundancy for some and cognitive overload for others. On this slide, I outline what personalization actually does.</a:t>
            </a:r>
          </a:p>
          <a:p>
            <a:r>
              <a:rPr lang="en-US" dirty="0"/>
              <a:t>First, it </a:t>
            </a:r>
            <a:r>
              <a:rPr lang="en-US" b="1" dirty="0"/>
              <a:t>reduces redundancy. </a:t>
            </a:r>
            <a:r>
              <a:rPr lang="en-US" dirty="0"/>
              <a:t>Learners don’t need to repeat content they’ve already mastered. Second, it </a:t>
            </a:r>
            <a:r>
              <a:rPr lang="en-US" b="1" dirty="0"/>
              <a:t>aligns learning to role. </a:t>
            </a:r>
            <a:r>
              <a:rPr lang="en-US" dirty="0"/>
              <a:t>A nurse, a hospice aide, and a social worker may all encounter end-of-life care — but their decision points differ. Third, personalization </a:t>
            </a:r>
            <a:r>
              <a:rPr lang="en-US" b="1" dirty="0"/>
              <a:t>respects the learner’s time. </a:t>
            </a:r>
            <a:r>
              <a:rPr lang="en-US" dirty="0"/>
              <a:t>In workforce settings, time is limited. Efficient design is ethical design. Fourth, it </a:t>
            </a:r>
            <a:r>
              <a:rPr lang="en-US" b="1" dirty="0"/>
              <a:t>strengthens the Efficient dimension of the CARE Loop. </a:t>
            </a:r>
            <a:r>
              <a:rPr lang="en-US" dirty="0"/>
              <a:t>Efficiency here means matching learning time to learning need — not cutting content but calibrating it. Universal Design for Learning supports this approach. Multiple pathways increase engagement and promote equity. The citation at the bottom of this slide references a systematic review and meta-analysis in </a:t>
            </a:r>
            <a:r>
              <a:rPr lang="en-US" i="1" dirty="0"/>
              <a:t>BMJ Open</a:t>
            </a:r>
            <a:r>
              <a:rPr lang="en-US" dirty="0"/>
              <a:t>, which found that adaptive e-learning can improve outcomes when aligned to clearly defined competencies. The key is alignment — personalization must be structured, not random. The image on this slide illustrates the competencies or learner variables that inform personalization. These include: </a:t>
            </a:r>
            <a:r>
              <a:rPr lang="en-US" b="1" dirty="0"/>
              <a:t>Role</a:t>
            </a:r>
            <a:r>
              <a:rPr lang="en-US" dirty="0"/>
              <a:t> — different job functions, </a:t>
            </a:r>
            <a:r>
              <a:rPr lang="en-US" b="1" dirty="0"/>
              <a:t>Confidence</a:t>
            </a:r>
            <a:r>
              <a:rPr lang="en-US" dirty="0"/>
              <a:t> — varying levels of self-efficacy, </a:t>
            </a:r>
            <a:r>
              <a:rPr lang="en-US" b="1" dirty="0"/>
              <a:t>Motivation</a:t>
            </a:r>
            <a:r>
              <a:rPr lang="en-US" dirty="0"/>
              <a:t> — intrinsic and extrinsic drivers, </a:t>
            </a:r>
            <a:r>
              <a:rPr lang="en-US" b="1" dirty="0"/>
              <a:t>Experience</a:t>
            </a:r>
            <a:r>
              <a:rPr lang="en-US" dirty="0"/>
              <a:t> — novice to expert, </a:t>
            </a:r>
            <a:r>
              <a:rPr lang="en-US" b="1" dirty="0"/>
              <a:t>Language and Literacy</a:t>
            </a:r>
            <a:r>
              <a:rPr lang="en-US" dirty="0"/>
              <a:t> — communication needs, </a:t>
            </a:r>
            <a:r>
              <a:rPr lang="en-US" b="1" dirty="0"/>
              <a:t>Cultural Norms</a:t>
            </a:r>
            <a:r>
              <a:rPr lang="en-US" dirty="0"/>
              <a:t> — differing perspectives and expectations, Personalization begins by recognizing these differences and designing pathways that reflect them. It is not special treatment. It is proportional learning — aligned to who the learner is and what they need.</a:t>
            </a:r>
            <a:endParaRPr lang="en-US" dirty="0">
              <a:solidFill>
                <a:sysClr val="window" lastClr="FFFFFF"/>
              </a:solidFill>
              <a:latin typeface="Aptos" panose="02110004020202020204"/>
              <a:ea typeface="+mn-ea"/>
              <a:cs typeface="+mn-cs"/>
            </a:endParaRPr>
          </a:p>
        </p:txBody>
      </p:sp>
      <p:sp>
        <p:nvSpPr>
          <p:cNvPr id="4" name="Slide Number Placeholder 3"/>
          <p:cNvSpPr>
            <a:spLocks noGrp="1"/>
          </p:cNvSpPr>
          <p:nvPr>
            <p:ph type="sldNum" sz="quarter" idx="5"/>
          </p:nvPr>
        </p:nvSpPr>
        <p:spPr/>
        <p:txBody>
          <a:bodyPr/>
          <a:lstStyle/>
          <a:p>
            <a:fld id="{82FB5D43-6794-0847-9F6F-8A7B2FD27330}" type="slidenum">
              <a:rPr lang="en-US" smtClean="0"/>
              <a:t>19</a:t>
            </a:fld>
            <a:endParaRPr lang="en-US" dirty="0"/>
          </a:p>
        </p:txBody>
      </p:sp>
    </p:spTree>
    <p:extLst>
      <p:ext uri="{BB962C8B-B14F-4D97-AF65-F5344CB8AC3E}">
        <p14:creationId xmlns:p14="http://schemas.microsoft.com/office/powerpoint/2010/main" val="345712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0" dirty="0"/>
              <a:t>By the end of this session, participants will be able to: Explain the structural barriers that limit engagement in community-based learning environments. Apply the CARE Loop to design learning that strengthens transfer, reinforcement, efficiency, and persistence. And Develop a scalable engagement strategy that can be piloted within 30 days in their own setting.</a:t>
            </a:r>
            <a:endParaRPr lang="en-US" dirty="0"/>
          </a:p>
        </p:txBody>
      </p:sp>
      <p:sp>
        <p:nvSpPr>
          <p:cNvPr id="4" name="Slide Number Placeholder 3"/>
          <p:cNvSpPr>
            <a:spLocks noGrp="1"/>
          </p:cNvSpPr>
          <p:nvPr>
            <p:ph type="sldNum" sz="quarter" idx="5"/>
          </p:nvPr>
        </p:nvSpPr>
        <p:spPr/>
        <p:txBody>
          <a:bodyPr/>
          <a:lstStyle/>
          <a:p>
            <a:fld id="{82FB5D43-6794-0847-9F6F-8A7B2FD27330}" type="slidenum">
              <a:rPr lang="en-US" smtClean="0"/>
              <a:t>2</a:t>
            </a:fld>
            <a:endParaRPr lang="en-US" dirty="0"/>
          </a:p>
        </p:txBody>
      </p:sp>
    </p:spTree>
    <p:extLst>
      <p:ext uri="{BB962C8B-B14F-4D97-AF65-F5344CB8AC3E}">
        <p14:creationId xmlns:p14="http://schemas.microsoft.com/office/powerpoint/2010/main" val="326127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slide illustrates an important point: Personalization is not dependent on high-end software. The slide is organized into three levels: Low, Mid, and High personalization, followed by a research takeaway. Starting with </a:t>
            </a:r>
            <a:r>
              <a:rPr lang="en-US" b="1" dirty="0"/>
              <a:t>Low-Tech Personalization</a:t>
            </a:r>
            <a:r>
              <a:rPr lang="en-US" dirty="0"/>
              <a:t>, the slide lists: Self-assessment plus learner choice of pathway. Optional refreshers or “choose your path” modules. Reflection prompts tied to real practice. This level requires minimal technology. Learners share a common foundation but are given structured choices and opportunities to apply content to their own context. Moving to the </a:t>
            </a:r>
            <a:r>
              <a:rPr lang="en-US" b="1" dirty="0"/>
              <a:t>Mid-Level</a:t>
            </a:r>
            <a:r>
              <a:rPr lang="en-US" dirty="0"/>
              <a:t>, personalization becomes more structured: Optional pathways based on role or experience</a:t>
            </a:r>
          </a:p>
          <a:p>
            <a:r>
              <a:rPr lang="en-US" dirty="0"/>
              <a:t>Role-based learning tracks. Competency checklists with targeted resources. Adaptive release based on quiz performance</a:t>
            </a:r>
          </a:p>
          <a:p>
            <a:r>
              <a:rPr lang="en-US" dirty="0"/>
              <a:t>Here, personalization is aligned to defined competencies and learner roles. It becomes more systematic but still achievable within most LMS platforms. At the </a:t>
            </a:r>
            <a:r>
              <a:rPr lang="en-US" b="1" dirty="0"/>
              <a:t>High-Tech Level</a:t>
            </a:r>
            <a:r>
              <a:rPr lang="en-US" dirty="0"/>
              <a:t>, the slide lists: Adaptive platforms with AI support</a:t>
            </a:r>
          </a:p>
          <a:p>
            <a:r>
              <a:rPr lang="en-US" dirty="0"/>
              <a:t>Systems that target identified gaps. AI-supported practice questions and feedback loops. Mastery-based progression. These systems can reduce time-to-mastery by dynamically adjusting pathways. However, the research takeaway at the bottom of the slide is critical. Adaptive learning shows the strongest results when it is tied to: Clearly defined competencies, Targeted feedback, Appropriate difficulty adjustment, And pacing based on mastery. It is not effective when it simply recommends content like a playlist. The real driver is design. Technology is the delivery mechanism. Start where your resources allow. Even simple personalization improves learner experience and efficiency.</a:t>
            </a:r>
          </a:p>
          <a:p>
            <a:r>
              <a:rPr lang="en-US" dirty="0"/>
              <a:t>And importantly, personalization does not mean learners work alone. It means they share a common foundation but receive different pathways to mastery. That principle is what we built into the IHPC course model.</a:t>
            </a:r>
          </a:p>
        </p:txBody>
      </p:sp>
      <p:sp>
        <p:nvSpPr>
          <p:cNvPr id="4" name="Slide Number Placeholder 3"/>
          <p:cNvSpPr>
            <a:spLocks noGrp="1"/>
          </p:cNvSpPr>
          <p:nvPr>
            <p:ph type="sldNum" sz="quarter" idx="5"/>
          </p:nvPr>
        </p:nvSpPr>
        <p:spPr/>
        <p:txBody>
          <a:bodyPr/>
          <a:lstStyle/>
          <a:p>
            <a:fld id="{82FB5D43-6794-0847-9F6F-8A7B2FD27330}" type="slidenum">
              <a:rPr lang="en-US" smtClean="0"/>
              <a:t>20</a:t>
            </a:fld>
            <a:endParaRPr lang="en-US" dirty="0"/>
          </a:p>
        </p:txBody>
      </p:sp>
    </p:spTree>
    <p:extLst>
      <p:ext uri="{BB962C8B-B14F-4D97-AF65-F5344CB8AC3E}">
        <p14:creationId xmlns:p14="http://schemas.microsoft.com/office/powerpoint/2010/main" val="402405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When we talk about personalization in online education, it’s often framed as algorithm-driven adaptive sequencing. But in community-based, interprofessional education, personalization looks different. Let me share an example from our Interdisciplinary Hospice and Palliative Care Review, or IHPC, program. On this slide, the first section is labeled </a:t>
            </a:r>
            <a:r>
              <a:rPr lang="en-US" b="1" dirty="0"/>
              <a:t>Shared Learning – Builds Teams. </a:t>
            </a:r>
            <a:r>
              <a:rPr lang="en-US" dirty="0"/>
              <a:t>IHPC is an eight-week hybrid model that includes: Ten on-demand modules</a:t>
            </a:r>
          </a:p>
          <a:p>
            <a:r>
              <a:rPr lang="en-US" dirty="0"/>
              <a:t>Two live, four-hour virtual review sessions We’ve enrolled physicians, nurse practitioners, RNs, LPNs, hospice aides, social workers, chaplains, doulas, and administrators — locally and nationally. Everyone learns the same </a:t>
            </a:r>
            <a:r>
              <a:rPr lang="en-US" b="1" dirty="0"/>
              <a:t>team-based hospice foundations</a:t>
            </a:r>
            <a:r>
              <a:rPr lang="en-US" dirty="0"/>
              <a:t> together. That shared core builds interprofessional cohesion. But personalization is layered into the design. The second section of the slide is labeled </a:t>
            </a:r>
            <a:r>
              <a:rPr lang="en-US" b="1" dirty="0"/>
              <a:t>Targeted Pathways – Mastery. </a:t>
            </a:r>
            <a:r>
              <a:rPr lang="en-US" dirty="0"/>
              <a:t>Personalization occurs in three ways. First, </a:t>
            </a:r>
            <a:r>
              <a:rPr lang="en-US" b="1" dirty="0"/>
              <a:t>Role-Based Reflection. </a:t>
            </a:r>
            <a:r>
              <a:rPr lang="en-US" dirty="0"/>
              <a:t>Each module includes domain-specific prompts applied to the learner’s own practice. The content is shared. The meaning-making is personal. Second, </a:t>
            </a:r>
            <a:r>
              <a:rPr lang="en-US" b="1" dirty="0"/>
              <a:t>Individual Feedback. </a:t>
            </a:r>
            <a:r>
              <a:rPr lang="en-US" dirty="0"/>
              <a:t>I respond directly to each learner’s reflection and then provide a short synthesis video for the cohort — highlighting patterns and interdisciplinary insights. This creates personalization through dialogue, not software. Third, </a:t>
            </a:r>
            <a:r>
              <a:rPr lang="en-US" b="1" dirty="0"/>
              <a:t>Discipline-Specific Pathways. </a:t>
            </a:r>
            <a:r>
              <a:rPr lang="en-US" dirty="0"/>
              <a:t>While hospice practice is shared, certification competencies differ by discipline. At the end of the course, each learner receives a mapped pathway aligned to their certification blueprint — including gap identification and targeted study guides and review questions. So the cohort moves through a shared experience, but each learner leaves with a distinct roadmap. This model reduces redundancy, minimizes unnecessary seat time, and focuses effort where mastery is still needed — without fragmenting the team. In community-based education, personalization does not require separating learners. It requires thoughtful design: A shared core, Reflective differentiation, And targeted reinforcement. That is personalization as stewardship.</a:t>
            </a:r>
          </a:p>
        </p:txBody>
      </p:sp>
      <p:sp>
        <p:nvSpPr>
          <p:cNvPr id="4" name="Slide Number Placeholder 3"/>
          <p:cNvSpPr>
            <a:spLocks noGrp="1"/>
          </p:cNvSpPr>
          <p:nvPr>
            <p:ph type="sldNum" sz="quarter" idx="5"/>
          </p:nvPr>
        </p:nvSpPr>
        <p:spPr/>
        <p:txBody>
          <a:bodyPr/>
          <a:lstStyle/>
          <a:p>
            <a:fld id="{82FB5D43-6794-0847-9F6F-8A7B2FD27330}" type="slidenum">
              <a:rPr lang="en-US" smtClean="0"/>
              <a:t>21</a:t>
            </a:fld>
            <a:endParaRPr lang="en-US" dirty="0"/>
          </a:p>
        </p:txBody>
      </p:sp>
    </p:spTree>
    <p:extLst>
      <p:ext uri="{BB962C8B-B14F-4D97-AF65-F5344CB8AC3E}">
        <p14:creationId xmlns:p14="http://schemas.microsoft.com/office/powerpoint/2010/main" val="288477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We’ve strengthened contextualization through scenarios. We’ve strengthened reinforcement through microlearning. We’ve strengthened efficiency through personalization. The remaining challenge is persistence. How do we keep learners moving through the loop in high-fatigue clinical environments? That’s where gamification becomes powerful — but only when framed as behavioral design, not entertainment. On this slide, you see the word “Gamification” centered within interlocking puzzle pieces and gears. Around it are words like learning, user engagement, challenge, reward, and achievement. The image reinforces that gamification connects multiple elements — motivation, feedback, and progress — into a functioning system. The bullets on this slide highlight what meaningful gamification supports: </a:t>
            </a:r>
            <a:r>
              <a:rPr lang="en-US" b="1" dirty="0"/>
              <a:t>Competence — “I can master this.” Autonomy — “I have meaningful choice.” Relatedness — “I belong to a team.” </a:t>
            </a:r>
            <a:r>
              <a:rPr lang="en-US" dirty="0"/>
              <a:t>These come directly from Self-Determination Theory. You’ll also see: </a:t>
            </a:r>
            <a:r>
              <a:rPr lang="en-US" b="1" dirty="0"/>
              <a:t>Progress is visible. Behavior is strengthened. Participation is repeated. Progress is motivated. </a:t>
            </a:r>
            <a:r>
              <a:rPr lang="en-US" dirty="0"/>
              <a:t>Points alone are weak. Points without performance feedback produce minimal impact. The research is clear. Meta-analyses by Sailer, Hamari, and others show that gamification improves motivation and learning outcomes when elements reinforce competence and autonomy. Dichev and Dicheva caution that poorly aligned mechanics — points without meaning — have little effect. And recent work by Li and colleagues confirms that intrinsic motivation increases when autonomy and relatedness are supported. So in community healthcare education, gamification is not play for play’s sake. It is structured progress. Performance-based feedback. Social reinforcement. In environments where attention is scarce and cognitive load is high, gamification helps sustain behavioral engagement. Design must drive the game — not the other way around.</a:t>
            </a:r>
          </a:p>
        </p:txBody>
      </p:sp>
      <p:sp>
        <p:nvSpPr>
          <p:cNvPr id="4" name="Slide Number Placeholder 3"/>
          <p:cNvSpPr>
            <a:spLocks noGrp="1"/>
          </p:cNvSpPr>
          <p:nvPr>
            <p:ph type="sldNum" sz="quarter" idx="5"/>
          </p:nvPr>
        </p:nvSpPr>
        <p:spPr/>
        <p:txBody>
          <a:bodyPr/>
          <a:lstStyle/>
          <a:p>
            <a:fld id="{D5AC9AC4-4168-48E1-A65A-CDB629B15CFF}" type="slidenum">
              <a:rPr lang="en-US" smtClean="0"/>
              <a:t>22</a:t>
            </a:fld>
            <a:endParaRPr lang="en-US" dirty="0"/>
          </a:p>
        </p:txBody>
      </p:sp>
    </p:spTree>
    <p:extLst>
      <p:ext uri="{BB962C8B-B14F-4D97-AF65-F5344CB8AC3E}">
        <p14:creationId xmlns:p14="http://schemas.microsoft.com/office/powerpoint/2010/main" val="314005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8E47F-F8CC-D26A-AA99-8AAC3A4B4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DDBC8-213B-B580-3730-1D9B2A9F14B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D7DC841-35FF-0DD4-256D-0A00E2E490C4}"/>
              </a:ext>
            </a:extLst>
          </p:cNvPr>
          <p:cNvSpPr>
            <a:spLocks noGrp="1"/>
          </p:cNvSpPr>
          <p:nvPr>
            <p:ph type="body" idx="1"/>
          </p:nvPr>
        </p:nvSpPr>
        <p:spPr/>
        <p:txBody>
          <a:bodyPr/>
          <a:lstStyle/>
          <a:p>
            <a:r>
              <a:rPr lang="en-US" dirty="0"/>
              <a:t>On this slide, you’ll see a playful image of a mobile device with a trophy and game controller. It represents traditional, tech-driven gamification. But the real point of this slide is contrast. On the left, under </a:t>
            </a:r>
            <a:r>
              <a:rPr lang="en-US" b="1" dirty="0"/>
              <a:t>Higher Education</a:t>
            </a:r>
            <a:r>
              <a:rPr lang="en-US" dirty="0"/>
              <a:t>, the bullets list: LMS dashboards, Digital badges, App-based streaks, Analytics-driven progress tracking. These are common in university or corporate environments. On the right, under </a:t>
            </a:r>
            <a:r>
              <a:rPr lang="en-US" b="1" dirty="0"/>
              <a:t>Community Setting</a:t>
            </a:r>
            <a:r>
              <a:rPr lang="en-US" dirty="0"/>
              <a:t>, the bullets shift: Physical game formats, Group competition, Visible mastery moments, Immediate facilitator feedback. The behavioral principles are the same. The delivery mechanism changes. In community-based hospice education, we take the same behavioral principles — visible progress, structured challenge, performance feedback, social reinforcement — and translate them into human-centered formats. When engagement becomes active rather than passive, learners demonstrate competence in action. Autonomy is preserved because participation requires choice and effort. Relatedness is strengthened because learning happens in teams. </a:t>
            </a:r>
          </a:p>
        </p:txBody>
      </p:sp>
      <p:sp>
        <p:nvSpPr>
          <p:cNvPr id="4" name="Slide Number Placeholder 3">
            <a:extLst>
              <a:ext uri="{FF2B5EF4-FFF2-40B4-BE49-F238E27FC236}">
                <a16:creationId xmlns:a16="http://schemas.microsoft.com/office/drawing/2014/main" id="{731B8676-D5E7-A7BC-D6BF-C254C06C6915}"/>
              </a:ext>
            </a:extLst>
          </p:cNvPr>
          <p:cNvSpPr>
            <a:spLocks noGrp="1"/>
          </p:cNvSpPr>
          <p:nvPr>
            <p:ph type="sldNum" sz="quarter" idx="5"/>
          </p:nvPr>
        </p:nvSpPr>
        <p:spPr/>
        <p:txBody>
          <a:bodyPr/>
          <a:lstStyle/>
          <a:p>
            <a:fld id="{D5AC9AC4-4168-48E1-A65A-CDB629B15CFF}" type="slidenum">
              <a:rPr lang="en-US" smtClean="0"/>
              <a:t>23</a:t>
            </a:fld>
            <a:endParaRPr lang="en-US" dirty="0"/>
          </a:p>
        </p:txBody>
      </p:sp>
    </p:spTree>
    <p:extLst>
      <p:ext uri="{BB962C8B-B14F-4D97-AF65-F5344CB8AC3E}">
        <p14:creationId xmlns:p14="http://schemas.microsoft.com/office/powerpoint/2010/main" val="340247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slide presents a table with four columns: </a:t>
            </a:r>
            <a:r>
              <a:rPr lang="en-US" b="1" dirty="0"/>
              <a:t>Format, Educational Function, Why It Works, and Behavioral Impact. </a:t>
            </a:r>
            <a:r>
              <a:rPr lang="en-US" dirty="0"/>
              <a:t>You’re seeing three different behavioral functions translated into low-tech hospice education. Let’s walk through them briefly. The first row is </a:t>
            </a:r>
            <a:r>
              <a:rPr lang="en-US" b="1" dirty="0"/>
              <a:t>Dementia Jeopardy. </a:t>
            </a:r>
            <a:r>
              <a:rPr lang="en-US" dirty="0"/>
              <a:t>Its educational function is </a:t>
            </a:r>
            <a:r>
              <a:rPr lang="en-US" b="1" dirty="0"/>
              <a:t>retrieval practice and knowledge integration. </a:t>
            </a:r>
            <a:r>
              <a:rPr lang="en-US" dirty="0"/>
              <a:t>Why it works: structured recall improves encoding, and social participation reduces anxiety. The behavioral impact is that it reinforces competence and increases engagement and retention. This format transforms a static handbook into active recall. Learners retrieve information under mild competitive pressure, receive immediate feedback, and persist because the experience is social and slightly playful. The second row is the </a:t>
            </a:r>
            <a:r>
              <a:rPr lang="en-US" b="1" dirty="0"/>
              <a:t>Cardiac Escape Room. </a:t>
            </a:r>
            <a:r>
              <a:rPr lang="en-US" dirty="0"/>
              <a:t>Its educational function is </a:t>
            </a:r>
            <a:r>
              <a:rPr lang="en-US" b="1" dirty="0"/>
              <a:t>applied problem-solving under time pressure. </a:t>
            </a:r>
            <a:r>
              <a:rPr lang="en-US" dirty="0"/>
              <a:t>It requires integration of symptom recognition and escalation pathways. The behavioral impact is strengthened mastery and increased persistence through challenge. This format mimics clinical urgency without clinical risk. Teams synthesize knowledge in real time. Mastery becomes visible. The third row is </a:t>
            </a:r>
            <a:r>
              <a:rPr lang="en-US" b="1" dirty="0"/>
              <a:t>Respiratory Improvisation. </a:t>
            </a:r>
            <a:r>
              <a:rPr lang="en-US" dirty="0"/>
              <a:t>Its educational function is </a:t>
            </a:r>
            <a:r>
              <a:rPr lang="en-US" b="1" dirty="0"/>
              <a:t>experiential rehearsal of equipment and comfort interventions. </a:t>
            </a:r>
            <a:r>
              <a:rPr lang="en-US" dirty="0"/>
              <a:t>It works because humor lowers barriers and improvisation increases cognitive flexibility. The behavioral impact is increased autonomy and stronger team cohesion. This format reduces anxiety around technical language and allows staff to explore knowledge gaps safely. Across all three examples, notice what remains constant. At the bottom of the slide you’ll see: </a:t>
            </a:r>
            <a:r>
              <a:rPr lang="en-US" b="1" dirty="0"/>
              <a:t>Clear learning objectives. Performance-based feedback. Social reinforcement. Visible mastery moments. </a:t>
            </a:r>
            <a:r>
              <a:rPr lang="en-US" dirty="0"/>
              <a:t>The format changes. The behavioral architecture does not. That is meaningful gamification.</a:t>
            </a:r>
          </a:p>
        </p:txBody>
      </p:sp>
      <p:sp>
        <p:nvSpPr>
          <p:cNvPr id="4" name="Slide Number Placeholder 3"/>
          <p:cNvSpPr>
            <a:spLocks noGrp="1"/>
          </p:cNvSpPr>
          <p:nvPr>
            <p:ph type="sldNum" sz="quarter" idx="5"/>
          </p:nvPr>
        </p:nvSpPr>
        <p:spPr/>
        <p:txBody>
          <a:bodyPr/>
          <a:lstStyle/>
          <a:p>
            <a:fld id="{82FB5D43-6794-0847-9F6F-8A7B2FD27330}" type="slidenum">
              <a:rPr lang="en-US" smtClean="0"/>
              <a:t>24</a:t>
            </a:fld>
            <a:endParaRPr lang="en-US" dirty="0"/>
          </a:p>
        </p:txBody>
      </p:sp>
    </p:spTree>
    <p:extLst>
      <p:ext uri="{BB962C8B-B14F-4D97-AF65-F5344CB8AC3E}">
        <p14:creationId xmlns:p14="http://schemas.microsoft.com/office/powerpoint/2010/main" val="3580929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slide asks an important question: What persists after the engagement? What persists is not the activity itself. It’s the reinforcement system around it. On this slide, you’ll see a table with three columns: </a:t>
            </a:r>
            <a:r>
              <a:rPr lang="en-US" b="1" dirty="0"/>
              <a:t>Layer, Function, and Behavioral Outcome. </a:t>
            </a:r>
            <a:r>
              <a:rPr lang="en-US" dirty="0"/>
              <a:t>The first row is </a:t>
            </a:r>
            <a:r>
              <a:rPr lang="en-US" b="1" dirty="0"/>
              <a:t>Engagement Activities. </a:t>
            </a:r>
            <a:r>
              <a:rPr lang="en-US" dirty="0"/>
              <a:t>Their function is active retrieval and problem-solving. The behavioral outcome is activation. Games, scenarios, and group challenges energize learning — but activation alone is not enough. The second row is </a:t>
            </a:r>
            <a:r>
              <a:rPr lang="en-US" b="1" dirty="0"/>
              <a:t>Practice Sheets. </a:t>
            </a:r>
            <a:r>
              <a:rPr lang="en-US" dirty="0"/>
              <a:t>Their function is spaced repetition and fluency. The behavioral outcome is retention. Between sessions, we use low-tech reinforcement tools — word searches, matching exercises, terminology scrambles. These are not trivial activities. They create repeated, low-stakes retrieval that strengthens language fluency and concept recall. The third row is the </a:t>
            </a:r>
            <a:r>
              <a:rPr lang="en-US" b="1" dirty="0"/>
              <a:t>Passport. </a:t>
            </a:r>
            <a:r>
              <a:rPr lang="en-US" dirty="0"/>
              <a:t>Its function is visible mastery tracking. The behavioral outcome is competence. The passport makes progress visible across the year, not just within a single event. It tracks competency development — not attendance. The fourth row is the </a:t>
            </a:r>
            <a:r>
              <a:rPr lang="en-US" b="1" dirty="0"/>
              <a:t>Team Progress Bar. </a:t>
            </a:r>
            <a:r>
              <a:rPr lang="en-US" dirty="0"/>
              <a:t>Its function is collective accountability. The behavioral outcome is persistence. Instead of ranking individuals, we track team progression. The focus shifts from “Who is ahead?” to “How far have we moved together?” That preserves dignity while reinforcing shared accountability. So the games activate engagement. Practice sheets reinforce retention. The passport clarifies mastery. The team progress bar sustains persistence. Multiple reinforcement layers. That is what persists.</a:t>
            </a:r>
          </a:p>
        </p:txBody>
      </p:sp>
      <p:sp>
        <p:nvSpPr>
          <p:cNvPr id="4" name="Slide Number Placeholder 3"/>
          <p:cNvSpPr>
            <a:spLocks noGrp="1"/>
          </p:cNvSpPr>
          <p:nvPr>
            <p:ph type="sldNum" sz="quarter" idx="5"/>
          </p:nvPr>
        </p:nvSpPr>
        <p:spPr/>
        <p:txBody>
          <a:bodyPr/>
          <a:lstStyle/>
          <a:p>
            <a:fld id="{D5AC9AC4-4168-48E1-A65A-CDB629B15CFF}" type="slidenum">
              <a:rPr lang="en-US" smtClean="0"/>
              <a:t>25</a:t>
            </a:fld>
            <a:endParaRPr lang="en-US" dirty="0"/>
          </a:p>
        </p:txBody>
      </p:sp>
    </p:spTree>
    <p:extLst>
      <p:ext uri="{BB962C8B-B14F-4D97-AF65-F5344CB8AC3E}">
        <p14:creationId xmlns:p14="http://schemas.microsoft.com/office/powerpoint/2010/main" val="388046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Up to this point, we’ve walked through the CARE framework. We’ve strengthened contextualization and active decision-making through scenarios. We’ve reinforced learning through microlearning. We’ve increased efficiency through personalization. We’ve sustained persistence through gamification and layered reinforcement. Now the question becomes: How do we make this scalable? On this slide, the image shows clinicians participating in a virtual meeting — multiple professionals on a shared screen. It represents collaboration and infrastructure. Higher education operates within established systems — learning management platforms, accreditation cycles, semester structures, analytics dashboards. There is a container that sustains engagement. Community education often does not have that container. It frequently operates through one-time workshops, in-services, grant-funded pilots, or isolated trainings. And without infrastructure, even strong engagement dissipates. The bullets on this slide outline why engagement efforts often stall: They are designed as one-time initiatives. They are measured only by completion. They are too complex to maintain. And there is no feedback loop for improvement. The problem is not lack of value. The problem is lack of system. If we want engagement to persist, it must move from event-based design to infrastructure-based design.</a:t>
            </a:r>
          </a:p>
          <a:p>
            <a:r>
              <a:rPr lang="en-US" dirty="0"/>
              <a:t>That is the shift we need in community settings.</a:t>
            </a:r>
          </a:p>
        </p:txBody>
      </p:sp>
      <p:sp>
        <p:nvSpPr>
          <p:cNvPr id="4" name="Slide Number Placeholder 3"/>
          <p:cNvSpPr>
            <a:spLocks noGrp="1"/>
          </p:cNvSpPr>
          <p:nvPr>
            <p:ph type="sldNum" sz="quarter" idx="5"/>
          </p:nvPr>
        </p:nvSpPr>
        <p:spPr/>
        <p:txBody>
          <a:bodyPr/>
          <a:lstStyle/>
          <a:p>
            <a:fld id="{D5AC9AC4-4168-48E1-A65A-CDB629B15CFF}" type="slidenum">
              <a:rPr lang="en-US" smtClean="0"/>
              <a:t>26</a:t>
            </a:fld>
            <a:endParaRPr lang="en-US" dirty="0"/>
          </a:p>
        </p:txBody>
      </p:sp>
    </p:spTree>
    <p:extLst>
      <p:ext uri="{BB962C8B-B14F-4D97-AF65-F5344CB8AC3E}">
        <p14:creationId xmlns:p14="http://schemas.microsoft.com/office/powerpoint/2010/main" val="319302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A14E-8187-2468-EAC4-3CD9D85D98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A418F-B20E-D8E9-8747-06F2A694A49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710C7B9-8BFF-0539-C4F7-79833BAE7904}"/>
              </a:ext>
            </a:extLst>
          </p:cNvPr>
          <p:cNvSpPr>
            <a:spLocks noGrp="1"/>
          </p:cNvSpPr>
          <p:nvPr>
            <p:ph type="body" idx="1"/>
          </p:nvPr>
        </p:nvSpPr>
        <p:spPr/>
        <p:txBody>
          <a:bodyPr/>
          <a:lstStyle/>
          <a:p>
            <a:r>
              <a:rPr lang="en-US" dirty="0"/>
              <a:t>This slide outlines a simple four-phase model: </a:t>
            </a:r>
            <a:r>
              <a:rPr lang="en-US" b="1" dirty="0"/>
              <a:t>Pilot. Measure. Refine. Sustain. </a:t>
            </a:r>
            <a:r>
              <a:rPr lang="en-US" dirty="0"/>
              <a:t>The table has five columns: Phase, Key Question, What You Do, What You Learn, and Outcome. Let’s walk through it briefly. The first phase is </a:t>
            </a:r>
            <a:r>
              <a:rPr lang="en-US" b="1" dirty="0"/>
              <a:t>Pilot.</a:t>
            </a:r>
            <a:endParaRPr lang="en-US" dirty="0"/>
          </a:p>
          <a:p>
            <a:r>
              <a:rPr lang="en-US" dirty="0"/>
              <a:t>The key question is: </a:t>
            </a:r>
            <a:r>
              <a:rPr lang="en-US" i="1" dirty="0"/>
              <a:t>Does this design activate engagement? </a:t>
            </a:r>
            <a:r>
              <a:rPr lang="en-US" dirty="0"/>
              <a:t>You implement one module, one unit, or one learner group with intentional design. What you learn is feasibility, initial learner response, and workflow fit. The outcome is proof of concept. Start small. The second phase is </a:t>
            </a:r>
            <a:r>
              <a:rPr lang="en-US" b="1" dirty="0"/>
              <a:t>Measure. </a:t>
            </a:r>
            <a:r>
              <a:rPr lang="en-US" dirty="0"/>
              <a:t>The question becomes: </a:t>
            </a:r>
            <a:r>
              <a:rPr lang="en-US" i="1" dirty="0"/>
              <a:t>Is it influencing learning behavior? </a:t>
            </a:r>
            <a:r>
              <a:rPr lang="en-US" dirty="0"/>
              <a:t>You track meaningful indicators — completion, scenario accuracy, error patterns, learner feedback. You learn where comprehension is strong or weak, and where friction exists. The outcome is data-informed insight. The third phase is </a:t>
            </a:r>
            <a:r>
              <a:rPr lang="en-US" b="1" dirty="0"/>
              <a:t>Refine. </a:t>
            </a:r>
            <a:r>
              <a:rPr lang="en-US" dirty="0"/>
              <a:t>Now you ask: </a:t>
            </a:r>
            <a:r>
              <a:rPr lang="en-US" i="1" dirty="0"/>
              <a:t>How can this improve and adapt? </a:t>
            </a:r>
            <a:r>
              <a:rPr lang="en-US" dirty="0"/>
              <a:t>You adjust content, format, and delivery. You translate strong ideas into additional modalities — a scenario becomes a game, a game becomes microlearning, microlearning becomes a worksheet or short article. The intellectual core remains the same. The delivery adapts.</a:t>
            </a:r>
          </a:p>
          <a:p>
            <a:r>
              <a:rPr lang="en-US" dirty="0"/>
              <a:t>What you learn is which formats increase retention and persistence. The outcome is improved design and expanded reach. And finally, </a:t>
            </a:r>
            <a:r>
              <a:rPr lang="en-US" b="1" dirty="0"/>
              <a:t>Sustain. </a:t>
            </a:r>
            <a:r>
              <a:rPr lang="en-US" dirty="0"/>
              <a:t>The question shifts to infrastructure: </a:t>
            </a:r>
            <a:r>
              <a:rPr lang="en-US" i="1" dirty="0"/>
              <a:t>How does this become embedded? </a:t>
            </a:r>
            <a:r>
              <a:rPr lang="en-US" dirty="0"/>
              <a:t>You integrate it into onboarding, annual competencies, and role-based pathways. You monitor longitudinal engagement trends. The outcome is scalable system integration. In resource-limited community environments, scalability does not come from building more. It comes from repurposing core educational assets across formats. Efficiency enables scale. And when engagement strategies are embedded into systems, they stop being events. They become infrastructure.</a:t>
            </a:r>
          </a:p>
        </p:txBody>
      </p:sp>
      <p:sp>
        <p:nvSpPr>
          <p:cNvPr id="4" name="Slide Number Placeholder 3">
            <a:extLst>
              <a:ext uri="{FF2B5EF4-FFF2-40B4-BE49-F238E27FC236}">
                <a16:creationId xmlns:a16="http://schemas.microsoft.com/office/drawing/2014/main" id="{B5FE8E86-CE21-AD83-BCF4-A89F006E7C09}"/>
              </a:ext>
            </a:extLst>
          </p:cNvPr>
          <p:cNvSpPr>
            <a:spLocks noGrp="1"/>
          </p:cNvSpPr>
          <p:nvPr>
            <p:ph type="sldNum" sz="quarter" idx="5"/>
          </p:nvPr>
        </p:nvSpPr>
        <p:spPr/>
        <p:txBody>
          <a:bodyPr/>
          <a:lstStyle/>
          <a:p>
            <a:fld id="{82FB5D43-6794-0847-9F6F-8A7B2FD27330}" type="slidenum">
              <a:rPr lang="en-US" smtClean="0"/>
              <a:t>27</a:t>
            </a:fld>
            <a:endParaRPr lang="en-US" dirty="0"/>
          </a:p>
        </p:txBody>
      </p:sp>
    </p:spTree>
    <p:extLst>
      <p:ext uri="{BB962C8B-B14F-4D97-AF65-F5344CB8AC3E}">
        <p14:creationId xmlns:p14="http://schemas.microsoft.com/office/powerpoint/2010/main" val="210592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On this slide, you see the CARE Loop again — the same circular framework we introduced earlier, with Contextualized, Active, Reinforced, and Efficient surrounding the center of Engage, Learn, Apply. We began by naming the realities of community-based learning. Training squeezed between patient visits. Fatigue at the end of a shift. Compliance layered on compliance. Limited instructional design resources. Very little tolerance for wasted time. Those constraints are real. But they are not excuses for low-impact learning. They are design conditions. When we contextualize learning around real decisions, activate learners through retrieval and feedback, reinforce knowledge through spacing,</a:t>
            </a:r>
            <a:br>
              <a:rPr lang="en-US" dirty="0"/>
            </a:br>
            <a:r>
              <a:rPr lang="en-US" dirty="0"/>
              <a:t>personalize pathways for efficiency, and structure progress so effort is visible — engagement becomes operational. And when engagement becomes operational, learning translates into practice. It begins with design. If we respect the learner’s time, we earn their attention. And when we earn their attention, we earn the opportunity to influence practice. That is what persists.</a:t>
            </a:r>
          </a:p>
        </p:txBody>
      </p:sp>
      <p:sp>
        <p:nvSpPr>
          <p:cNvPr id="4" name="Slide Number Placeholder 3"/>
          <p:cNvSpPr>
            <a:spLocks noGrp="1"/>
          </p:cNvSpPr>
          <p:nvPr>
            <p:ph type="sldNum" sz="quarter" idx="5"/>
          </p:nvPr>
        </p:nvSpPr>
        <p:spPr/>
        <p:txBody>
          <a:bodyPr/>
          <a:lstStyle/>
          <a:p>
            <a:fld id="{D5AC9AC4-4168-48E1-A65A-CDB629B15CFF}" type="slidenum">
              <a:rPr lang="en-US" smtClean="0"/>
              <a:t>28</a:t>
            </a:fld>
            <a:endParaRPr lang="en-US" dirty="0"/>
          </a:p>
        </p:txBody>
      </p:sp>
    </p:spTree>
    <p:extLst>
      <p:ext uri="{BB962C8B-B14F-4D97-AF65-F5344CB8AC3E}">
        <p14:creationId xmlns:p14="http://schemas.microsoft.com/office/powerpoint/2010/main" val="375651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85B08-06A5-8126-E1A5-324FCB08C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F5F22-4D8C-2A62-4CDD-7985EB31204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7A0BE09-DB59-FB48-DC85-D38C3A1E51D4}"/>
              </a:ext>
            </a:extLst>
          </p:cNvPr>
          <p:cNvSpPr>
            <a:spLocks noGrp="1"/>
          </p:cNvSpPr>
          <p:nvPr>
            <p:ph type="body" idx="1"/>
          </p:nvPr>
        </p:nvSpPr>
        <p:spPr/>
        <p:txBody>
          <a:bodyPr/>
          <a:lstStyle/>
          <a:p>
            <a:r>
              <a:rPr lang="en-US" dirty="0"/>
              <a:t>The final slide reads: </a:t>
            </a:r>
            <a:r>
              <a:rPr lang="en-US" b="1" dirty="0"/>
              <a:t>Pause and Reflect. </a:t>
            </a:r>
            <a:r>
              <a:rPr lang="en-US" i="1" dirty="0"/>
              <a:t>What is one engagement strategy you will pilot in the next 30 days that is built on principle — not just platform? </a:t>
            </a:r>
            <a:r>
              <a:rPr lang="en-US" dirty="0"/>
              <a:t>Earlier, I asked you to consider one engagement strategy that would still work, even if the technology changed. Now I’m asking you to take that one step further. What will you actually test? Start small. Measure it. Refine it. Embed it. If it survives iteration, it will survive change. Design for durability — not dependency. Thank you for building learning experiences that are not just delivered, but designed to endure.</a:t>
            </a:r>
          </a:p>
          <a:p>
            <a:endParaRPr lang="en-US" dirty="0"/>
          </a:p>
          <a:p>
            <a:r>
              <a:rPr lang="en-US" b="1" dirty="0"/>
              <a:t>A. “Design not platform” theme</a:t>
            </a:r>
          </a:p>
          <a:p>
            <a:r>
              <a:rPr lang="en-US" dirty="0"/>
              <a:t>You say variations of:</a:t>
            </a:r>
          </a:p>
          <a:p>
            <a:r>
              <a:rPr lang="en-US" dirty="0"/>
              <a:t>Technology is not the differentiator.</a:t>
            </a:r>
          </a:p>
          <a:p>
            <a:r>
              <a:rPr lang="en-US" dirty="0"/>
              <a:t>Design drives impact.</a:t>
            </a:r>
          </a:p>
          <a:p>
            <a:r>
              <a:rPr lang="en-US" dirty="0"/>
              <a:t>Platform is not the mechanism.</a:t>
            </a:r>
          </a:p>
          <a:p>
            <a:r>
              <a:rPr lang="en-US" dirty="0"/>
              <a:t>This repetition is actually strategic — but keep it to:</a:t>
            </a:r>
          </a:p>
          <a:p>
            <a:r>
              <a:rPr lang="en-US" dirty="0"/>
              <a:t>Slide 8</a:t>
            </a:r>
          </a:p>
          <a:p>
            <a:r>
              <a:rPr lang="en-US" dirty="0"/>
              <a:t>Slide 19</a:t>
            </a:r>
          </a:p>
          <a:p>
            <a:r>
              <a:rPr lang="en-US" dirty="0"/>
              <a:t>Slide 28</a:t>
            </a:r>
          </a:p>
          <a:p>
            <a:r>
              <a:rPr lang="en-US" dirty="0"/>
              <a:t>Do not re-emphasize it elsewhere.</a:t>
            </a:r>
          </a:p>
          <a:p>
            <a:r>
              <a:rPr lang="en-US" b="1" dirty="0"/>
              <a:t>B. Self-Determination Theory</a:t>
            </a:r>
          </a:p>
          <a:p>
            <a:r>
              <a:rPr lang="en-US" dirty="0"/>
              <a:t>You reference competence, autonomy, relatedness in:</a:t>
            </a:r>
          </a:p>
          <a:p>
            <a:r>
              <a:rPr lang="en-US" dirty="0"/>
              <a:t>Engagement slide</a:t>
            </a:r>
          </a:p>
          <a:p>
            <a:r>
              <a:rPr lang="en-US" dirty="0"/>
              <a:t>Gamification slide</a:t>
            </a:r>
          </a:p>
          <a:p>
            <a:r>
              <a:rPr lang="en-US" dirty="0"/>
              <a:t>This is fine — but do not restate the theory again in closing.</a:t>
            </a:r>
          </a:p>
          <a:p>
            <a:r>
              <a:rPr lang="en-US" b="1" dirty="0"/>
              <a:t>What I Would Adjust (If This Were Mine)</a:t>
            </a:r>
          </a:p>
          <a:p>
            <a:r>
              <a:rPr lang="en-US" dirty="0"/>
              <a:t>Very minor refinements:</a:t>
            </a:r>
          </a:p>
          <a:p>
            <a:r>
              <a:rPr lang="en-US" b="1" dirty="0"/>
              <a:t>A. Early Slide Energy</a:t>
            </a:r>
          </a:p>
          <a:p>
            <a:r>
              <a:rPr lang="en-US" dirty="0"/>
              <a:t>Make sure your opening 3–4 slides feel grounded and human — not theoretical. You want people leaning in before the framework appears.</a:t>
            </a:r>
          </a:p>
          <a:p>
            <a:r>
              <a:rPr lang="en-US" dirty="0"/>
              <a:t>If needed, open with a 30-second story before Slide 4.</a:t>
            </a:r>
          </a:p>
          <a:p>
            <a:r>
              <a:rPr lang="en-US" b="1" dirty="0"/>
              <a:t>B. Microlearning Pitfalls (Slide 16)</a:t>
            </a:r>
          </a:p>
          <a:p>
            <a:r>
              <a:rPr lang="en-US" dirty="0"/>
              <a:t>Keep that short. It’s a credibility slide — not a scolding slide.</a:t>
            </a:r>
          </a:p>
          <a:p>
            <a:r>
              <a:rPr lang="en-US" dirty="0"/>
              <a:t>Engagement must be designed around decision-making.</a:t>
            </a:r>
          </a:p>
          <a:p>
            <a:r>
              <a:rPr lang="en-US" dirty="0"/>
              <a:t>Reinforcement — not exposure — drives retention.</a:t>
            </a:r>
          </a:p>
          <a:p>
            <a:r>
              <a:rPr lang="en-US" dirty="0"/>
              <a:t>Scalability requires infrastructure, not events.</a:t>
            </a:r>
          </a:p>
          <a:p>
            <a:endParaRPr lang="en-US" dirty="0"/>
          </a:p>
        </p:txBody>
      </p:sp>
      <p:sp>
        <p:nvSpPr>
          <p:cNvPr id="4" name="Slide Number Placeholder 3">
            <a:extLst>
              <a:ext uri="{FF2B5EF4-FFF2-40B4-BE49-F238E27FC236}">
                <a16:creationId xmlns:a16="http://schemas.microsoft.com/office/drawing/2014/main" id="{542335EF-AE90-50B9-9E0B-1C63A93F8045}"/>
              </a:ext>
            </a:extLst>
          </p:cNvPr>
          <p:cNvSpPr>
            <a:spLocks noGrp="1"/>
          </p:cNvSpPr>
          <p:nvPr>
            <p:ph type="sldNum" sz="quarter" idx="5"/>
          </p:nvPr>
        </p:nvSpPr>
        <p:spPr/>
        <p:txBody>
          <a:bodyPr/>
          <a:lstStyle/>
          <a:p>
            <a:pPr defTabSz="942289">
              <a:defRPr/>
            </a:pPr>
            <a:fld id="{82FB5D43-6794-0847-9F6F-8A7B2FD27330}" type="slidenum">
              <a:rPr lang="en-US">
                <a:solidFill>
                  <a:prstClr val="black"/>
                </a:solidFill>
              </a:rPr>
              <a:pPr defTabSz="942289">
                <a:defRPr/>
              </a:pPr>
              <a:t>29</a:t>
            </a:fld>
            <a:endParaRPr lang="en-US" dirty="0">
              <a:solidFill>
                <a:prstClr val="black"/>
              </a:solidFill>
            </a:endParaRPr>
          </a:p>
        </p:txBody>
      </p:sp>
    </p:spTree>
    <p:extLst>
      <p:ext uri="{BB962C8B-B14F-4D97-AF65-F5344CB8AC3E}">
        <p14:creationId xmlns:p14="http://schemas.microsoft.com/office/powerpoint/2010/main" val="120395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presentation builds on what I call the Higher Ed Advantage. Higher education has invested heavily in LMS architecture, gamification models, online feedback systems, and interactive design. Universities do online learning well.</a:t>
            </a:r>
          </a:p>
          <a:p>
            <a:r>
              <a:rPr lang="en-US" dirty="0"/>
              <a:t>Community-based organizations do not need to adopt the full university model — but they can borrow its design strengths. Let me briefly walk you through where we’re going. We’ll begin by looking at why engagement so often breaks down in community-based learning environments — not because people don’t care, but because structural constraints make traditional online design ineffective. From there, I’ll introduce the CARE Loop and the Engagement Lens — the framework we use to design learning that is contextualized, active, reinforced, and efficient. Then we’ll move into four practical strategies, in a deliberate order. First, scenario-based learning — because if learning doesn’t transfer to real-world decisions, nothing else matters. Second, microlearning and spaced reinforcement — because time is limited, and retention requires repetition under low cognitive load. Third, personalization — because community learners vary widely in experience, preparation, and digital confidence, and efficiency requires thoughtful differentiation. And finally, gamification — not as entertainment, but as a structured way to engineer persistence and visible progress. We’ll close with a simple method for scaling these approaches, so they move beyond one-time initiatives and become part of sustainable practice. My goal is that you leave not just with ideas, but with a design structure you can pilot within the next 30 days.</a:t>
            </a:r>
          </a:p>
        </p:txBody>
      </p:sp>
      <p:sp>
        <p:nvSpPr>
          <p:cNvPr id="4" name="Slide Number Placeholder 3"/>
          <p:cNvSpPr>
            <a:spLocks noGrp="1"/>
          </p:cNvSpPr>
          <p:nvPr>
            <p:ph type="sldNum" sz="quarter" idx="5"/>
          </p:nvPr>
        </p:nvSpPr>
        <p:spPr/>
        <p:txBody>
          <a:bodyPr/>
          <a:lstStyle/>
          <a:p>
            <a:fld id="{82FB5D43-6794-0847-9F6F-8A7B2FD27330}" type="slidenum">
              <a:rPr lang="en-US" smtClean="0"/>
              <a:t>3</a:t>
            </a:fld>
            <a:endParaRPr lang="en-US" dirty="0"/>
          </a:p>
        </p:txBody>
      </p:sp>
    </p:spTree>
    <p:extLst>
      <p:ext uri="{BB962C8B-B14F-4D97-AF65-F5344CB8AC3E}">
        <p14:creationId xmlns:p14="http://schemas.microsoft.com/office/powerpoint/2010/main" val="263879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5540-C7FA-E9DF-F8AB-D41ADF1D5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1EA98-7E0F-0136-A104-0442181F63A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47F53D0-7851-EA40-0705-D5AFFE88108C}"/>
              </a:ext>
            </a:extLst>
          </p:cNvPr>
          <p:cNvSpPr>
            <a:spLocks noGrp="1"/>
          </p:cNvSpPr>
          <p:nvPr>
            <p:ph type="body" idx="1"/>
          </p:nvPr>
        </p:nvSpPr>
        <p:spPr/>
        <p:txBody>
          <a:bodyPr/>
          <a:lstStyle/>
          <a:p>
            <a:pPr rtl="0" eaLnBrk="1" fontAlgn="ctr" latinLnBrk="0" hangingPunct="1"/>
            <a:endParaRPr lang="en-US" dirty="0"/>
          </a:p>
        </p:txBody>
      </p:sp>
      <p:sp>
        <p:nvSpPr>
          <p:cNvPr id="4" name="Slide Number Placeholder 3">
            <a:extLst>
              <a:ext uri="{FF2B5EF4-FFF2-40B4-BE49-F238E27FC236}">
                <a16:creationId xmlns:a16="http://schemas.microsoft.com/office/drawing/2014/main" id="{154173FE-6EA9-269C-90CF-AE7AB5A68310}"/>
              </a:ext>
            </a:extLst>
          </p:cNvPr>
          <p:cNvSpPr>
            <a:spLocks noGrp="1"/>
          </p:cNvSpPr>
          <p:nvPr>
            <p:ph type="sldNum" sz="quarter" idx="5"/>
          </p:nvPr>
        </p:nvSpPr>
        <p:spPr/>
        <p:txBody>
          <a:bodyPr/>
          <a:lstStyle/>
          <a:p>
            <a:fld id="{82FB5D43-6794-0847-9F6F-8A7B2FD27330}" type="slidenum">
              <a:rPr lang="en-US" smtClean="0"/>
              <a:t>30</a:t>
            </a:fld>
            <a:endParaRPr lang="en-US" dirty="0"/>
          </a:p>
        </p:txBody>
      </p:sp>
    </p:spTree>
    <p:extLst>
      <p:ext uri="{BB962C8B-B14F-4D97-AF65-F5344CB8AC3E}">
        <p14:creationId xmlns:p14="http://schemas.microsoft.com/office/powerpoint/2010/main" val="3527443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F442D-8AFC-9A35-7246-E3958BEA3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6312E-F28D-230E-4C6C-33D59804677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7FB275F-F440-F434-A433-3D4BFBE05CB9}"/>
              </a:ext>
            </a:extLst>
          </p:cNvPr>
          <p:cNvSpPr>
            <a:spLocks noGrp="1"/>
          </p:cNvSpPr>
          <p:nvPr>
            <p:ph type="body" idx="1"/>
          </p:nvPr>
        </p:nvSpPr>
        <p:spPr/>
        <p:txBody>
          <a:bodyPr/>
          <a:lstStyle/>
          <a:p>
            <a:pPr rtl="0" eaLnBrk="1" fontAlgn="ctr" latinLnBrk="0" hangingPunct="1"/>
            <a:endParaRPr lang="en-US" dirty="0"/>
          </a:p>
        </p:txBody>
      </p:sp>
      <p:sp>
        <p:nvSpPr>
          <p:cNvPr id="4" name="Slide Number Placeholder 3">
            <a:extLst>
              <a:ext uri="{FF2B5EF4-FFF2-40B4-BE49-F238E27FC236}">
                <a16:creationId xmlns:a16="http://schemas.microsoft.com/office/drawing/2014/main" id="{27CB2AC6-E81D-2E3F-11CF-0296F90BA68C}"/>
              </a:ext>
            </a:extLst>
          </p:cNvPr>
          <p:cNvSpPr>
            <a:spLocks noGrp="1"/>
          </p:cNvSpPr>
          <p:nvPr>
            <p:ph type="sldNum" sz="quarter" idx="5"/>
          </p:nvPr>
        </p:nvSpPr>
        <p:spPr/>
        <p:txBody>
          <a:bodyPr/>
          <a:lstStyle/>
          <a:p>
            <a:fld id="{82FB5D43-6794-0847-9F6F-8A7B2FD27330}" type="slidenum">
              <a:rPr lang="en-US" smtClean="0"/>
              <a:t>31</a:t>
            </a:fld>
            <a:endParaRPr lang="en-US" dirty="0"/>
          </a:p>
        </p:txBody>
      </p:sp>
    </p:spTree>
    <p:extLst>
      <p:ext uri="{BB962C8B-B14F-4D97-AF65-F5344CB8AC3E}">
        <p14:creationId xmlns:p14="http://schemas.microsoft.com/office/powerpoint/2010/main" val="74745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48FF4-67D5-C991-93A7-6BDAABCBB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10757-F6C3-F6B6-4417-96BAB544AA2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58D387C-E848-BC68-6144-9599B78B76FE}"/>
              </a:ext>
            </a:extLst>
          </p:cNvPr>
          <p:cNvSpPr>
            <a:spLocks noGrp="1"/>
          </p:cNvSpPr>
          <p:nvPr>
            <p:ph type="body" idx="1"/>
          </p:nvPr>
        </p:nvSpPr>
        <p:spPr/>
        <p:txBody>
          <a:bodyPr/>
          <a:lstStyle/>
          <a:p>
            <a:r>
              <a:rPr lang="en-US" dirty="0"/>
              <a:t>Before we move into the framework, let me ground this in a real moment. It’s 6:45 p.m. A nurse is finishing a twelve-hour shift. She has one more chart to complete. A family is asking questions in the hallway. A patient’s breathing has changed in the last hour. Earlier that week, she attended a one-hour education session on end-of-life symptom management. It was thorough. Evidence-based. Well designed. But in this moment, she doesn’t remember the slides.</a:t>
            </a:r>
          </a:p>
          <a:p>
            <a:r>
              <a:rPr lang="en-US" dirty="0"/>
              <a:t>She remembers the one scenario she had to decide through — a communication technique that now helps her respond to the anxious family in the hallway. She remembers the short follow-up question she received two days later — and it guides what she does next for the patient whose respirations have changed. That is what intentional design looks like in practice. That is the difference between exposure and reinforcement. </a:t>
            </a:r>
          </a:p>
        </p:txBody>
      </p:sp>
      <p:sp>
        <p:nvSpPr>
          <p:cNvPr id="4" name="Slide Number Placeholder 3">
            <a:extLst>
              <a:ext uri="{FF2B5EF4-FFF2-40B4-BE49-F238E27FC236}">
                <a16:creationId xmlns:a16="http://schemas.microsoft.com/office/drawing/2014/main" id="{4A844AB9-8715-2704-4C18-B3DBFE139D09}"/>
              </a:ext>
            </a:extLst>
          </p:cNvPr>
          <p:cNvSpPr>
            <a:spLocks noGrp="1"/>
          </p:cNvSpPr>
          <p:nvPr>
            <p:ph type="sldNum" sz="quarter" idx="5"/>
          </p:nvPr>
        </p:nvSpPr>
        <p:spPr/>
        <p:txBody>
          <a:bodyPr/>
          <a:lstStyle/>
          <a:p>
            <a:fld id="{82FB5D43-6794-0847-9F6F-8A7B2FD27330}" type="slidenum">
              <a:rPr lang="en-US" smtClean="0"/>
              <a:t>4</a:t>
            </a:fld>
            <a:endParaRPr lang="en-US" dirty="0"/>
          </a:p>
        </p:txBody>
      </p:sp>
    </p:spTree>
    <p:extLst>
      <p:ext uri="{BB962C8B-B14F-4D97-AF65-F5344CB8AC3E}">
        <p14:creationId xmlns:p14="http://schemas.microsoft.com/office/powerpoint/2010/main" val="139944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Community-based learning operates under conditions very different from a traditional university semester. On this slide, I outline five realities that shape community-based online learning. First, </a:t>
            </a:r>
            <a:r>
              <a:rPr lang="en-US" b="1" dirty="0"/>
              <a:t>time scarcity and workflow interruptions</a:t>
            </a:r>
            <a:r>
              <a:rPr lang="en-US" dirty="0"/>
              <a:t>. Learners are not blocking off study time the way traditional students might. They’re fitting training in before a shift, between patient visits, or at the end of an emotionally demanding day. Their learning is constantly interrupted. Second, </a:t>
            </a:r>
            <a:r>
              <a:rPr lang="en-US" b="1" dirty="0"/>
              <a:t>learner diversity in background and preparation</a:t>
            </a:r>
            <a:r>
              <a:rPr lang="en-US" dirty="0"/>
              <a:t>. In community settings, we may be teaching physicians, nurses, aides, volunteers, and administrative staff in the same system. Educational background, digital comfort, and professional experience vary widely. That variability affects how training is received. Third, </a:t>
            </a:r>
            <a:r>
              <a:rPr lang="en-US" b="1" dirty="0"/>
              <a:t>compliance fatigue and mandatory training overload</a:t>
            </a:r>
            <a:r>
              <a:rPr lang="en-US" dirty="0"/>
              <a:t>. Many organizations layer required module on top of required module. Professional development often becomes a series of static, checkbox-style trainings with minimal interaction. A recent systematic scoping review by Chaker and colleagues in 2024 found that while online continuing education can improve knowledge and confidence, engagement and design quality significantly influence outcomes. In other words, delivery alone isn’t enough — how we design matters. Fourth, there is a </a:t>
            </a:r>
            <a:r>
              <a:rPr lang="en-US" b="1" dirty="0"/>
              <a:t>low tolerance for “extra clicks.” </a:t>
            </a:r>
            <a:r>
              <a:rPr lang="en-US" dirty="0"/>
              <a:t>If learners encounter unnecessary steps, redundant slides, or inefficient navigation, frustration increases quickly. Efficiency is not a luxury in these settings — it is essential. And finally, </a:t>
            </a:r>
            <a:r>
              <a:rPr lang="en-US" b="1" dirty="0"/>
              <a:t>limited instructional design infrastructure. </a:t>
            </a:r>
            <a:r>
              <a:rPr lang="en-US" dirty="0"/>
              <a:t>Many community organizations operate under budget constraints with limited access to dedicated instructional designers. There may also be technology hesitancy and a strong compliance-driven training culture that prioritizes completion over engagement. I’ve included an image on this slide of a healthcare provider sitting in front of a computer with her head in her hands. She appears distressed or overwhelmed. The image represents the lived reality many frontline staff experience when training feels like one more demand in an already demanding day. In this environment, engagement is not about making learning flashy. It is about making it meaningful, relevant, and efficient. If we waste their time, we lose them. If we respect their time, we earn their attention. </a:t>
            </a:r>
          </a:p>
        </p:txBody>
      </p:sp>
      <p:sp>
        <p:nvSpPr>
          <p:cNvPr id="4" name="Slide Number Placeholder 3"/>
          <p:cNvSpPr>
            <a:spLocks noGrp="1"/>
          </p:cNvSpPr>
          <p:nvPr>
            <p:ph type="sldNum" sz="quarter" idx="5"/>
          </p:nvPr>
        </p:nvSpPr>
        <p:spPr/>
        <p:txBody>
          <a:bodyPr/>
          <a:lstStyle/>
          <a:p>
            <a:fld id="{82FB5D43-6794-0847-9F6F-8A7B2FD27330}" type="slidenum">
              <a:rPr lang="en-US" smtClean="0"/>
              <a:t>5</a:t>
            </a:fld>
            <a:endParaRPr lang="en-US" dirty="0"/>
          </a:p>
        </p:txBody>
      </p:sp>
    </p:spTree>
    <p:extLst>
      <p:ext uri="{BB962C8B-B14F-4D97-AF65-F5344CB8AC3E}">
        <p14:creationId xmlns:p14="http://schemas.microsoft.com/office/powerpoint/2010/main" val="48889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Let's pause a moment to reflect - What is one engagement strategy in your online environment that would still work even if the technology changed?</a:t>
            </a:r>
          </a:p>
        </p:txBody>
      </p:sp>
      <p:sp>
        <p:nvSpPr>
          <p:cNvPr id="4" name="Slide Number Placeholder 3"/>
          <p:cNvSpPr>
            <a:spLocks noGrp="1"/>
          </p:cNvSpPr>
          <p:nvPr>
            <p:ph type="sldNum" sz="quarter" idx="5"/>
          </p:nvPr>
        </p:nvSpPr>
        <p:spPr/>
        <p:txBody>
          <a:bodyPr/>
          <a:lstStyle/>
          <a:p>
            <a:fld id="{82FB5D43-6794-0847-9F6F-8A7B2FD27330}" type="slidenum">
              <a:rPr lang="en-US" smtClean="0"/>
              <a:t>6</a:t>
            </a:fld>
            <a:endParaRPr lang="en-US" dirty="0"/>
          </a:p>
        </p:txBody>
      </p:sp>
    </p:spTree>
    <p:extLst>
      <p:ext uri="{BB962C8B-B14F-4D97-AF65-F5344CB8AC3E}">
        <p14:creationId xmlns:p14="http://schemas.microsoft.com/office/powerpoint/2010/main" val="237366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On this slide, you see a circular framework titled </a:t>
            </a:r>
            <a:r>
              <a:rPr lang="en-US" b="1" dirty="0"/>
              <a:t>“The CARE Loop: A Design Framework for Community-Based Online Learning.” </a:t>
            </a:r>
            <a:r>
              <a:rPr lang="en-US" dirty="0"/>
              <a:t>The graphic is organized as a four-part circle divided into quadrants, each representing one core design principle. At the center of the circle are the words: </a:t>
            </a:r>
            <a:r>
              <a:rPr lang="en-US" b="1" dirty="0"/>
              <a:t>Engage, Learn, Apply</a:t>
            </a:r>
            <a:r>
              <a:rPr lang="en-US" dirty="0"/>
              <a:t>, indicating that the purpose of the loop is to move learners through meaningful engagement toward real-world application. Let me walk you through each quadrant. The first quadrant, labeled </a:t>
            </a:r>
            <a:r>
              <a:rPr lang="en-US" b="1" dirty="0"/>
              <a:t>C for Contextualized</a:t>
            </a:r>
            <a:r>
              <a:rPr lang="en-US" dirty="0"/>
              <a:t>, emphasizes real decisions, real constraints, and real roles. This means learning should reflect the actual environment learners work in. It should mirror their daily realities — not abstract, idealized situations. The second quadrant, labeled </a:t>
            </a:r>
            <a:r>
              <a:rPr lang="en-US" b="1" dirty="0"/>
              <a:t>A for Active</a:t>
            </a:r>
            <a:r>
              <a:rPr lang="en-US" dirty="0"/>
              <a:t>, focuses on decision-making practice, retrieval and application, and immediate feedback. This is where learners are required to think, choose, and apply — not just consume information passively. The third quadrant, labeled </a:t>
            </a:r>
            <a:r>
              <a:rPr lang="en-US" b="1" dirty="0"/>
              <a:t>R for Reinforced</a:t>
            </a:r>
            <a:r>
              <a:rPr lang="en-US" dirty="0"/>
              <a:t>, highlights spaced exposure, mastery loops, and practice cycles. This means learning doesn’t happen once and disappear. It repeats, builds, and strengthens over time. The fourth quadrant, labeled </a:t>
            </a:r>
            <a:r>
              <a:rPr lang="en-US" b="1" dirty="0"/>
              <a:t>E for Efficient</a:t>
            </a:r>
            <a:r>
              <a:rPr lang="en-US" dirty="0"/>
              <a:t>, emphasizes personalized pathways, reduced seat time, and scalable design. In community-based settings, efficiency isn’t optional. It is essential. Learning must respect time constraints while still being meaningful. The circular arrows in the graphic show that this is not a linear checklist. It is a loop. Each component strengthens the others. Context makes activity meaningful. Activity supports reinforcement. Reinforcement improves efficiency. And efficiency makes contextualization sustainable. At the bottom of the slide, you’ll see a scaling pathway labeled </a:t>
            </a:r>
            <a:r>
              <a:rPr lang="en-US" b="1" dirty="0"/>
              <a:t>“Scaling and Improvement.”</a:t>
            </a:r>
            <a:r>
              <a:rPr lang="en-US" dirty="0"/>
              <a:t> It includes four steps: </a:t>
            </a:r>
            <a:r>
              <a:rPr lang="en-US" b="1" dirty="0"/>
              <a:t>Pilot, Measure, Refine, Sustain.</a:t>
            </a:r>
            <a:r>
              <a:rPr lang="en-US" dirty="0"/>
              <a:t> This reminds us that effective online learning design is iterative. We test small, gather data, improve intentionally, and then scale. The CARE Loop gives us a practical way to think about engagement design in resource-constrained environments. It keeps us focused on what matters: engaging learners in real-world thinking, reinforcing learning over time, and doing it efficiently enough to scale.</a:t>
            </a:r>
          </a:p>
        </p:txBody>
      </p:sp>
      <p:sp>
        <p:nvSpPr>
          <p:cNvPr id="4" name="Slide Number Placeholder 3"/>
          <p:cNvSpPr>
            <a:spLocks noGrp="1"/>
          </p:cNvSpPr>
          <p:nvPr>
            <p:ph type="sldNum" sz="quarter" idx="5"/>
          </p:nvPr>
        </p:nvSpPr>
        <p:spPr/>
        <p:txBody>
          <a:bodyPr/>
          <a:lstStyle/>
          <a:p>
            <a:pPr defTabSz="942289" fontAlgn="auto">
              <a:spcBef>
                <a:spcPts val="0"/>
              </a:spcBef>
              <a:spcAft>
                <a:spcPts val="0"/>
              </a:spcAft>
              <a:defRPr/>
            </a:pPr>
            <a:fld id="{D5AC9AC4-4168-48E1-A65A-CDB629B15CFF}" type="slidenum">
              <a:rPr lang="en-US">
                <a:solidFill>
                  <a:prstClr val="black"/>
                </a:solidFill>
                <a:latin typeface="Aptos" panose="02110004020202020204"/>
                <a:ea typeface="+mn-ea"/>
                <a:cs typeface="+mn-cs"/>
              </a:rPr>
              <a:pPr defTabSz="942289" fontAlgn="auto">
                <a:spcBef>
                  <a:spcPts val="0"/>
                </a:spcBef>
                <a:spcAft>
                  <a:spcPts val="0"/>
                </a:spcAft>
                <a:defRPr/>
              </a:pPr>
              <a:t>7</a:t>
            </a:fld>
            <a:endParaRPr lang="en-US" dirty="0">
              <a:solidFill>
                <a:prstClr val="black"/>
              </a:solidFill>
              <a:latin typeface="Aptos" panose="02110004020202020204"/>
              <a:ea typeface="+mn-ea"/>
              <a:cs typeface="+mn-cs"/>
            </a:endParaRPr>
          </a:p>
        </p:txBody>
      </p:sp>
    </p:spTree>
    <p:extLst>
      <p:ext uri="{BB962C8B-B14F-4D97-AF65-F5344CB8AC3E}">
        <p14:creationId xmlns:p14="http://schemas.microsoft.com/office/powerpoint/2010/main" val="82967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If the CARE Loop provides the structure, this slide focuses on the engine that drives it: </a:t>
            </a:r>
            <a:r>
              <a:rPr lang="en-US" b="1" dirty="0"/>
              <a:t>engagement</a:t>
            </a:r>
            <a:r>
              <a:rPr lang="en-US" dirty="0"/>
              <a:t>. </a:t>
            </a:r>
            <a:r>
              <a:rPr lang="en-US" b="1" dirty="0"/>
              <a:t>“Engagement is the design condition that determines whether learning translates.” </a:t>
            </a:r>
            <a:r>
              <a:rPr lang="en-US" dirty="0"/>
              <a:t>That line captures the core idea here.</a:t>
            </a:r>
          </a:p>
          <a:p>
            <a:r>
              <a:rPr lang="en-US" dirty="0"/>
              <a:t>Visually, the slide includes an image of a car engine start button. The engine image reinforces the metaphor — engagement is what powers the system. Without it, the structure doesn’t move. On the slide, I outline four ways engagement functions in design. First, it </a:t>
            </a:r>
            <a:r>
              <a:rPr lang="en-US" b="1" dirty="0"/>
              <a:t>reduces unnecessary cognitive load</a:t>
            </a:r>
            <a:r>
              <a:rPr lang="en-US" dirty="0"/>
              <a:t>. That means we remove clutter, redundancy, and excessive information that overwhelms working memory. Cognitive Load Theory reminds us that when mental bandwidth is overloaded, learning suffers. Second, engagement </a:t>
            </a:r>
            <a:r>
              <a:rPr lang="en-US" b="1" dirty="0"/>
              <a:t>increases real-world relevance</a:t>
            </a:r>
            <a:r>
              <a:rPr lang="en-US" dirty="0"/>
              <a:t>. Learning must connect directly to the decisions learners actually face. This is where adult learning theory and Self-Determination Theory intersect — relevance and autonomy increase persistence and motivation. Third, engagement </a:t>
            </a:r>
            <a:r>
              <a:rPr lang="en-US" b="1" dirty="0"/>
              <a:t>creates feedback loops that strengthen transfer</a:t>
            </a:r>
            <a:r>
              <a:rPr lang="en-US" dirty="0"/>
              <a:t>. When learners retrieve information, apply it, and receive immediate feedback, retention improves. Retrieval practice research strongly supports this behavioral dimension of engagement. And fourth, engagement </a:t>
            </a:r>
            <a:r>
              <a:rPr lang="en-US" b="1" dirty="0"/>
              <a:t>supports diverse learners through multiple means of engagement</a:t>
            </a:r>
            <a:r>
              <a:rPr lang="en-US" dirty="0"/>
              <a:t>.</a:t>
            </a:r>
            <a:br>
              <a:rPr lang="en-US" dirty="0"/>
            </a:br>
            <a:r>
              <a:rPr lang="en-US" dirty="0"/>
              <a:t>Universal Design for Learning emphasizes that learners differ in background, confidence, and motivation. Designing multiple ways to engage supports equity and inclusion in community-based environments. At the bottom of the slide, you’ll see four words: </a:t>
            </a:r>
            <a:r>
              <a:rPr lang="en-US" b="1" dirty="0"/>
              <a:t>Cognitive – Emotional – Behavioral – Social. </a:t>
            </a:r>
            <a:r>
              <a:rPr lang="en-US" dirty="0"/>
              <a:t>When we design online learning, we are intentionally engineering these four forms of engagement. Cognitive engagement is about thinking deeply and solving problems. Behavioral engagement is about taking action and practicing. Emotional engagement is about relevance, meaning, and motivation. Social engagement is about belonging and professional identity. Research supports this framing. A U.S. Department of Education meta-analysis found that online learning outcomes were stronger not because content was digital, but because interactive elements were embedded into the design. Instructional quality was the key variable. That finding, along with work by Meyer, Rose, and Gordon on Universal Design for Learning and research on online persistence, reinforces that engagement is not decoration layered onto content. It is the condition that determines whether learning translates into practice. Engagement predicts persistence. Persistence predicts completion. Completion predicts competence. In community-based settings, where stakes are high and time is scarce, that chain matters.</a:t>
            </a:r>
          </a:p>
        </p:txBody>
      </p:sp>
      <p:sp>
        <p:nvSpPr>
          <p:cNvPr id="4" name="Slide Number Placeholder 3"/>
          <p:cNvSpPr>
            <a:spLocks noGrp="1"/>
          </p:cNvSpPr>
          <p:nvPr>
            <p:ph type="sldNum" sz="quarter" idx="5"/>
          </p:nvPr>
        </p:nvSpPr>
        <p:spPr/>
        <p:txBody>
          <a:bodyPr/>
          <a:lstStyle/>
          <a:p>
            <a:fld id="{82FB5D43-6794-0847-9F6F-8A7B2FD27330}" type="slidenum">
              <a:rPr lang="en-US" smtClean="0"/>
              <a:t>8</a:t>
            </a:fld>
            <a:endParaRPr lang="en-US" dirty="0"/>
          </a:p>
        </p:txBody>
      </p:sp>
    </p:spTree>
    <p:extLst>
      <p:ext uri="{BB962C8B-B14F-4D97-AF65-F5344CB8AC3E}">
        <p14:creationId xmlns:p14="http://schemas.microsoft.com/office/powerpoint/2010/main" val="323021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Before we move into specific strategies, I want to briefly anchor this in research. On this slide, I highlight five key findings. First, </a:t>
            </a:r>
            <a:r>
              <a:rPr lang="en-US" b="1" dirty="0"/>
              <a:t>online professional education is effective — but instructional design quality determines impact.</a:t>
            </a:r>
            <a:br>
              <a:rPr lang="en-US" dirty="0"/>
            </a:br>
            <a:r>
              <a:rPr lang="en-US" dirty="0"/>
              <a:t>Cook’s work in health professions education shows that outcomes depend less on modality and more on how the learning is structured. Second, </a:t>
            </a:r>
            <a:r>
              <a:rPr lang="en-US" b="1" dirty="0"/>
              <a:t>interaction improves outcomes. </a:t>
            </a:r>
            <a:r>
              <a:rPr lang="en-US" dirty="0"/>
              <a:t>Means and colleagues found that online learners performed better when courses included decision-making, feedback, and application. It wasn’t “online” that made the difference — it was interaction. Third, </a:t>
            </a:r>
            <a:r>
              <a:rPr lang="en-US" b="1" dirty="0"/>
              <a:t>scenario and simulation-based learning strengthen confidence and decision transfer</a:t>
            </a:r>
            <a:r>
              <a:rPr lang="en-US" dirty="0"/>
              <a:t>, especially in healthcare settings. Sitzmann’s meta-analysis supports this clearly. Fourth, </a:t>
            </a:r>
            <a:r>
              <a:rPr lang="en-US" b="1" dirty="0"/>
              <a:t>microlearning improves retention when paired with retrieval and spaced reinforcement.</a:t>
            </a:r>
            <a:r>
              <a:rPr lang="en-US" dirty="0"/>
              <a:t> Short segments alone are not enough — practice and repetition matter. And finally, </a:t>
            </a:r>
            <a:r>
              <a:rPr lang="en-US" b="1" dirty="0"/>
              <a:t>adaptive and personalized pathways increase efficiency when aligned to defined competencies.</a:t>
            </a:r>
            <a:r>
              <a:rPr lang="en-US" dirty="0"/>
              <a:t> As Van Merriënboer’s work suggests, personalization must be intentional and competency-driven. The through-line across all of this is simple: Design determines impact. When we embed interaction, practice, reinforcement, and personalization, online learning becomes effective — not just accessible.</a:t>
            </a:r>
          </a:p>
        </p:txBody>
      </p:sp>
      <p:sp>
        <p:nvSpPr>
          <p:cNvPr id="4" name="Slide Number Placeholder 3"/>
          <p:cNvSpPr>
            <a:spLocks noGrp="1"/>
          </p:cNvSpPr>
          <p:nvPr>
            <p:ph type="sldNum" sz="quarter" idx="5"/>
          </p:nvPr>
        </p:nvSpPr>
        <p:spPr/>
        <p:txBody>
          <a:bodyPr/>
          <a:lstStyle/>
          <a:p>
            <a:fld id="{82FB5D43-6794-0847-9F6F-8A7B2FD27330}" type="slidenum">
              <a:rPr lang="en-US" smtClean="0"/>
              <a:t>9</a:t>
            </a:fld>
            <a:endParaRPr lang="en-US" dirty="0"/>
          </a:p>
        </p:txBody>
      </p:sp>
    </p:spTree>
    <p:extLst>
      <p:ext uri="{BB962C8B-B14F-4D97-AF65-F5344CB8AC3E}">
        <p14:creationId xmlns:p14="http://schemas.microsoft.com/office/powerpoint/2010/main" val="2421124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heme Graphic">
    <p:spTree>
      <p:nvGrpSpPr>
        <p:cNvPr id="1" name=""/>
        <p:cNvGrpSpPr/>
        <p:nvPr/>
      </p:nvGrpSpPr>
      <p:grpSpPr>
        <a:xfrm>
          <a:off x="0" y="0"/>
          <a:ext cx="0" cy="0"/>
          <a:chOff x="0" y="0"/>
          <a:chExt cx="0" cy="0"/>
        </a:xfrm>
      </p:grpSpPr>
      <p:pic>
        <p:nvPicPr>
          <p:cNvPr id="8" name="Picture 7" descr="A black background with white text&#10;&#10;AI-generated content may be incorrect.">
            <a:extLst>
              <a:ext uri="{FF2B5EF4-FFF2-40B4-BE49-F238E27FC236}">
                <a16:creationId xmlns:a16="http://schemas.microsoft.com/office/drawing/2014/main" id="{FAC949E3-70C9-BDCA-62EA-369FA46CA1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899" y="116732"/>
            <a:ext cx="9261210" cy="4912468"/>
          </a:xfrm>
          <a:prstGeom prst="rect">
            <a:avLst/>
          </a:prstGeom>
        </p:spPr>
      </p:pic>
    </p:spTree>
    <p:extLst>
      <p:ext uri="{BB962C8B-B14F-4D97-AF65-F5344CB8AC3E}">
        <p14:creationId xmlns:p14="http://schemas.microsoft.com/office/powerpoint/2010/main" val="2258103784"/>
      </p:ext>
    </p:extLst>
  </p:cSld>
  <p:clrMapOvr>
    <a:masterClrMapping/>
  </p:clrMapOvr>
  <p:extLst>
    <p:ext uri="{DCECCB84-F9BA-43D5-87BE-67443E8EF086}">
      <p15:sldGuideLst xmlns:p15="http://schemas.microsoft.com/office/powerpoint/2012/main">
        <p15:guide id="1" orient="horz" pos="228" userDrawn="1">
          <p15:clr>
            <a:srgbClr val="FBAE40"/>
          </p15:clr>
        </p15:guide>
        <p15:guide id="2" pos="264" userDrawn="1">
          <p15:clr>
            <a:srgbClr val="FBAE40"/>
          </p15:clr>
        </p15:guide>
        <p15:guide id="3" pos="16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233C-4813-73B5-6593-258FE489229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98E693-2830-E9B9-8703-6C910CE2EFD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C95E60-DFFA-A05C-4822-5F180A0D4158}"/>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5" name="Footer Placeholder 4">
            <a:extLst>
              <a:ext uri="{FF2B5EF4-FFF2-40B4-BE49-F238E27FC236}">
                <a16:creationId xmlns:a16="http://schemas.microsoft.com/office/drawing/2014/main" id="{861DFF40-FEBE-FC8F-5A3C-86B344115E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948164-6BEC-CCE1-ACE1-A1C946F48E1C}"/>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38329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233C-4813-73B5-6593-258FE489229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98E693-2830-E9B9-8703-6C910CE2EFD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C95E60-DFFA-A05C-4822-5F180A0D4158}"/>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5" name="Footer Placeholder 4">
            <a:extLst>
              <a:ext uri="{FF2B5EF4-FFF2-40B4-BE49-F238E27FC236}">
                <a16:creationId xmlns:a16="http://schemas.microsoft.com/office/drawing/2014/main" id="{861DFF40-FEBE-FC8F-5A3C-86B344115E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948164-6BEC-CCE1-ACE1-A1C946F48E1C}"/>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32219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8A2D-7F4B-1080-892D-C37BFA1F4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267C6-2159-4413-4E55-1E5A16A3B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15693-A374-5932-AC12-E1841EB6593E}"/>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5" name="Footer Placeholder 4">
            <a:extLst>
              <a:ext uri="{FF2B5EF4-FFF2-40B4-BE49-F238E27FC236}">
                <a16:creationId xmlns:a16="http://schemas.microsoft.com/office/drawing/2014/main" id="{EB30DA2D-2C22-B28E-3816-245A08080B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F4F95A-0640-07A9-92C8-4728B1D315EC}"/>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166208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575-05DD-433F-99B9-29F29D76D6A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F2658A-66EE-6573-4311-2C24C8335AF0}"/>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1F5513-BB48-9E83-89DD-394CB513512D}"/>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5" name="Footer Placeholder 4">
            <a:extLst>
              <a:ext uri="{FF2B5EF4-FFF2-40B4-BE49-F238E27FC236}">
                <a16:creationId xmlns:a16="http://schemas.microsoft.com/office/drawing/2014/main" id="{35254858-D37E-E82F-E770-4B96F0EDB8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4B66AB-7E49-FD9F-7A41-25C75C41C6BC}"/>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62856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077C-F80F-EDE8-1E78-02F85B687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46C351-8242-C0E5-2DD9-2BC13F40541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1965F2-25EB-AF3F-578B-0DD7155A299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00765-008C-750A-44BB-89EED9323B97}"/>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6" name="Footer Placeholder 5">
            <a:extLst>
              <a:ext uri="{FF2B5EF4-FFF2-40B4-BE49-F238E27FC236}">
                <a16:creationId xmlns:a16="http://schemas.microsoft.com/office/drawing/2014/main" id="{2B36022D-E0DE-3F7B-E0EA-02281264D0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622EDA-403C-D8F1-29DE-ECA9771D9F7C}"/>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423196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38B8-8840-DF89-C556-14B736FEEAB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1FBE6B-3D7A-7033-4C23-505DDAAE9C5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0DDF2ED-F411-C427-B1CD-8E07A0B23C9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93E31-35A3-E157-D581-9DF04F7E76D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1483A4D-530A-DBEB-9C8A-6534A517685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2B6253-D564-AB33-00C9-FA9D1EABB79C}"/>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8" name="Footer Placeholder 7">
            <a:extLst>
              <a:ext uri="{FF2B5EF4-FFF2-40B4-BE49-F238E27FC236}">
                <a16:creationId xmlns:a16="http://schemas.microsoft.com/office/drawing/2014/main" id="{A2326B75-FF1B-7B6E-8087-E71119B22F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81895AE-916C-F3F1-A2E6-7379A2840BEB}"/>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298936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B432-9BEB-95C3-6571-9262BE152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CD0219-FDEA-D492-55D4-4BD1B5294027}"/>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4" name="Footer Placeholder 3">
            <a:extLst>
              <a:ext uri="{FF2B5EF4-FFF2-40B4-BE49-F238E27FC236}">
                <a16:creationId xmlns:a16="http://schemas.microsoft.com/office/drawing/2014/main" id="{8E75F839-664D-B9DA-B9AF-728494B4A0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828D60-43D4-C109-E25D-2A945D25A40B}"/>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634414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D7954-F23A-AE26-CAE2-5FE8A4DBD542}"/>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3" name="Footer Placeholder 2">
            <a:extLst>
              <a:ext uri="{FF2B5EF4-FFF2-40B4-BE49-F238E27FC236}">
                <a16:creationId xmlns:a16="http://schemas.microsoft.com/office/drawing/2014/main" id="{6295472A-CC9D-BBD3-5253-B72825D005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9EDBF0-264B-99F0-ACE8-77836551025B}"/>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1957331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3C21-75E8-230E-53DA-51336B9CA09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E68C9B2-6EA6-B7B0-9A76-F13CFE537DD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E140C-DAC8-A926-00D1-88FFDE88C8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B74B1FF-C212-02F0-CC28-01905A801D52}"/>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6" name="Footer Placeholder 5">
            <a:extLst>
              <a:ext uri="{FF2B5EF4-FFF2-40B4-BE49-F238E27FC236}">
                <a16:creationId xmlns:a16="http://schemas.microsoft.com/office/drawing/2014/main" id="{327057CE-1E86-9EC7-E489-D4D6EB2244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FA0F22-0E40-95CF-561A-DC86864B7E97}"/>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2936587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3B0F-61F4-31E8-6D7F-793372F8763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9141F6-2C6C-1BE2-701E-7FD5C937A59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748964CB-DC28-305D-5230-8D62568DB32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53D15C-AC86-6EE5-B936-8787E5C08860}"/>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6" name="Footer Placeholder 5">
            <a:extLst>
              <a:ext uri="{FF2B5EF4-FFF2-40B4-BE49-F238E27FC236}">
                <a16:creationId xmlns:a16="http://schemas.microsoft.com/office/drawing/2014/main" id="{D49F71A6-D823-13C8-C5E6-1C979A1B1E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491C2F-0B5F-4656-BA6F-244F89A2BACC}"/>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262569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FA0308-8DFC-AF0D-F284-D1FE8ABB054C}"/>
              </a:ext>
            </a:extLst>
          </p:cNvPr>
          <p:cNvSpPr/>
          <p:nvPr userDrawn="1"/>
        </p:nvSpPr>
        <p:spPr>
          <a:xfrm>
            <a:off x="0" y="0"/>
            <a:ext cx="5184183"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p:cNvSpPr>
            <a:spLocks noGrp="1" noChangeArrowheads="1"/>
          </p:cNvSpPr>
          <p:nvPr>
            <p:ph type="ctrTitle"/>
          </p:nvPr>
        </p:nvSpPr>
        <p:spPr>
          <a:xfrm>
            <a:off x="402955" y="309764"/>
            <a:ext cx="4378272" cy="1828438"/>
          </a:xfrm>
        </p:spPr>
        <p:txBody>
          <a:bodyPr anchor="b" anchorCtr="0">
            <a:normAutofit/>
          </a:bodyPr>
          <a:lstStyle>
            <a:lvl1pPr algn="l">
              <a:lnSpc>
                <a:spcPct val="90000"/>
              </a:lnSpc>
              <a:defRPr sz="3400">
                <a:solidFill>
                  <a:schemeClr val="tx1"/>
                </a:solidFill>
              </a:defRPr>
            </a:lvl1pPr>
          </a:lstStyle>
          <a:p>
            <a:r>
              <a:rPr lang="en-US" dirty="0"/>
              <a:t>Click to edit Master title style</a:t>
            </a:r>
          </a:p>
        </p:txBody>
      </p:sp>
      <p:pic>
        <p:nvPicPr>
          <p:cNvPr id="5" name="Picture 4" descr="A black background with white text&#10;&#10;AI-generated content may be incorrect.">
            <a:extLst>
              <a:ext uri="{FF2B5EF4-FFF2-40B4-BE49-F238E27FC236}">
                <a16:creationId xmlns:a16="http://schemas.microsoft.com/office/drawing/2014/main" id="{2CCF8795-E74A-3234-F21A-EB26A650CF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9513" y="4486668"/>
            <a:ext cx="2285460" cy="406094"/>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65E15572-43AB-EB9A-5BA0-B83709F36D9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39020" y="1018083"/>
            <a:ext cx="3626445" cy="2097033"/>
          </a:xfrm>
          <a:prstGeom prst="rect">
            <a:avLst/>
          </a:prstGeom>
        </p:spPr>
      </p:pic>
    </p:spTree>
    <p:extLst>
      <p:ext uri="{BB962C8B-B14F-4D97-AF65-F5344CB8AC3E}">
        <p14:creationId xmlns:p14="http://schemas.microsoft.com/office/powerpoint/2010/main" val="3222381670"/>
      </p:ext>
    </p:extLst>
  </p:cSld>
  <p:clrMapOvr>
    <a:masterClrMapping/>
  </p:clrMapOvr>
  <p:extLst>
    <p:ext uri="{DCECCB84-F9BA-43D5-87BE-67443E8EF086}">
      <p15:sldGuideLst xmlns:p15="http://schemas.microsoft.com/office/powerpoint/2012/main">
        <p15:guide id="1" orient="horz" pos="228" userDrawn="1">
          <p15:clr>
            <a:srgbClr val="FBAE40"/>
          </p15:clr>
        </p15:guide>
        <p15:guide id="2" pos="264" userDrawn="1">
          <p15:clr>
            <a:srgbClr val="FBAE40"/>
          </p15:clr>
        </p15:guide>
        <p15:guide id="3" pos="165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869B-705B-C809-6502-A8D68A0CF8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F6F7AE-EFCD-1F77-728A-A4E5669958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B57B0-F7BB-C2F1-01EB-6F0ADA327DA8}"/>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5" name="Footer Placeholder 4">
            <a:extLst>
              <a:ext uri="{FF2B5EF4-FFF2-40B4-BE49-F238E27FC236}">
                <a16:creationId xmlns:a16="http://schemas.microsoft.com/office/drawing/2014/main" id="{734B000C-C76E-536F-BA51-E1D3FAAC3B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518A7-DADB-F414-D296-EF8539B1282D}"/>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1503250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5A177-B84D-3519-CFE3-B27DF74388C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57886-588F-5A69-6CC2-392CCEF2228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F7595-457E-6CE7-591D-41BAF5971B6C}"/>
              </a:ext>
            </a:extLst>
          </p:cNvPr>
          <p:cNvSpPr>
            <a:spLocks noGrp="1"/>
          </p:cNvSpPr>
          <p:nvPr>
            <p:ph type="dt" sz="half" idx="10"/>
          </p:nvPr>
        </p:nvSpPr>
        <p:spPr/>
        <p:txBody>
          <a:bodyPr/>
          <a:lstStyle/>
          <a:p>
            <a:fld id="{C3BE4593-8EB5-4102-9E38-D57D19945FFE}" type="datetimeFigureOut">
              <a:rPr lang="en-US" smtClean="0"/>
              <a:t>3/19/2026</a:t>
            </a:fld>
            <a:endParaRPr lang="en-US" dirty="0"/>
          </a:p>
        </p:txBody>
      </p:sp>
      <p:sp>
        <p:nvSpPr>
          <p:cNvPr id="5" name="Footer Placeholder 4">
            <a:extLst>
              <a:ext uri="{FF2B5EF4-FFF2-40B4-BE49-F238E27FC236}">
                <a16:creationId xmlns:a16="http://schemas.microsoft.com/office/drawing/2014/main" id="{BE32E213-C7D7-0FF8-109A-D1EAC03892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ED0BB5-C70D-5002-EA58-B6D196C49006}"/>
              </a:ext>
            </a:extLst>
          </p:cNvPr>
          <p:cNvSpPr>
            <a:spLocks noGrp="1"/>
          </p:cNvSpPr>
          <p:nvPr>
            <p:ph type="sldNum" sz="quarter" idx="12"/>
          </p:nvPr>
        </p:nvSpPr>
        <p:spPr/>
        <p:txBody>
          <a:bodyPr/>
          <a:lstStyle/>
          <a:p>
            <a:fld id="{4922D11B-76BD-466E-8763-3E7305714E4C}" type="slidenum">
              <a:rPr lang="en-US" smtClean="0"/>
              <a:t>‹#›</a:t>
            </a:fld>
            <a:endParaRPr lang="en-US" dirty="0"/>
          </a:p>
        </p:txBody>
      </p:sp>
    </p:spTree>
    <p:extLst>
      <p:ext uri="{BB962C8B-B14F-4D97-AF65-F5344CB8AC3E}">
        <p14:creationId xmlns:p14="http://schemas.microsoft.com/office/powerpoint/2010/main" val="41863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61534"/>
            <a:ext cx="7018256" cy="1001598"/>
          </a:xfrm>
        </p:spPr>
        <p:txBody>
          <a:bodyPr anchor="b"/>
          <a:lstStyle>
            <a:lvl1pPr algn="l">
              <a:defRPr sz="3000" b="1"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457200" y="2172129"/>
            <a:ext cx="7018256" cy="910436"/>
          </a:xfrm>
        </p:spPr>
        <p:txBody>
          <a:bodyPr anchor="t"/>
          <a:lstStyle>
            <a:lvl1pPr marL="0" indent="0" algn="l">
              <a:buNone/>
              <a:defRPr sz="1800" spc="3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62168049-AD8B-BABB-74B2-5B50BAC0F7D1}"/>
              </a:ext>
            </a:extLst>
          </p:cNvPr>
          <p:cNvCxnSpPr>
            <a:cxnSpLocks/>
          </p:cNvCxnSpPr>
          <p:nvPr userDrawn="1"/>
        </p:nvCxnSpPr>
        <p:spPr>
          <a:xfrm flipH="1">
            <a:off x="457200" y="2058114"/>
            <a:ext cx="705124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white text&#10;&#10;AI-generated content may be incorrect.">
            <a:extLst>
              <a:ext uri="{FF2B5EF4-FFF2-40B4-BE49-F238E27FC236}">
                <a16:creationId xmlns:a16="http://schemas.microsoft.com/office/drawing/2014/main" id="{F2B81B08-0C94-78A4-36FC-732B4B3AC7C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09513" y="4496396"/>
            <a:ext cx="2285460" cy="406094"/>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B351AFB9-2960-A3C6-0923-A6F93C64A81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88236" y="4076188"/>
            <a:ext cx="1574437" cy="910436"/>
          </a:xfrm>
          <a:prstGeom prst="rect">
            <a:avLst/>
          </a:prstGeom>
        </p:spPr>
      </p:pic>
    </p:spTree>
    <p:extLst>
      <p:ext uri="{BB962C8B-B14F-4D97-AF65-F5344CB8AC3E}">
        <p14:creationId xmlns:p14="http://schemas.microsoft.com/office/powerpoint/2010/main" val="316620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Slide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7D09EC-8B20-E955-05EC-3766CA274F1D}"/>
              </a:ext>
            </a:extLst>
          </p:cNvPr>
          <p:cNvSpPr/>
          <p:nvPr userDrawn="1"/>
        </p:nvSpPr>
        <p:spPr>
          <a:xfrm>
            <a:off x="0" y="0"/>
            <a:ext cx="7752945"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29937"/>
            <a:ext cx="6688318" cy="813816"/>
          </a:xfrm>
        </p:spPr>
        <p:txBody>
          <a:bodyPr/>
          <a:lstStyle>
            <a:lvl1pPr>
              <a:defRPr sz="2600" b="1"/>
            </a:lvl1pPr>
          </a:lstStyle>
          <a:p>
            <a:r>
              <a:rPr lang="en-US" dirty="0"/>
              <a:t>Click to edit Master title style</a:t>
            </a:r>
          </a:p>
        </p:txBody>
      </p:sp>
      <p:sp>
        <p:nvSpPr>
          <p:cNvPr id="3" name="Content Placeholder 2"/>
          <p:cNvSpPr>
            <a:spLocks noGrp="1"/>
          </p:cNvSpPr>
          <p:nvPr>
            <p:ph idx="1"/>
          </p:nvPr>
        </p:nvSpPr>
        <p:spPr>
          <a:xfrm>
            <a:off x="457200" y="1263887"/>
            <a:ext cx="6688318" cy="3339109"/>
          </a:xfrm>
        </p:spPr>
        <p:txBody>
          <a:bodyPr/>
          <a:lstStyle>
            <a:lvl1pPr>
              <a:lnSpc>
                <a:spcPct val="100000"/>
              </a:lnSpc>
              <a:spcBef>
                <a:spcPts val="0"/>
              </a:spcBef>
              <a:spcAft>
                <a:spcPts val="800"/>
              </a:spcAft>
              <a:buClr>
                <a:schemeClr val="accent1">
                  <a:lumMod val="50000"/>
                </a:schemeClr>
              </a:buClr>
              <a:defRPr sz="1800"/>
            </a:lvl1pPr>
            <a:lvl2pPr>
              <a:lnSpc>
                <a:spcPct val="100000"/>
              </a:lnSpc>
              <a:spcBef>
                <a:spcPts val="0"/>
              </a:spcBef>
              <a:spcAft>
                <a:spcPts val="800"/>
              </a:spcAft>
              <a:buClr>
                <a:schemeClr val="accent1">
                  <a:lumMod val="50000"/>
                </a:schemeClr>
              </a:buClr>
              <a:defRPr sz="1600"/>
            </a:lvl2pPr>
            <a:lvl3pPr>
              <a:lnSpc>
                <a:spcPct val="100000"/>
              </a:lnSpc>
              <a:spcBef>
                <a:spcPts val="0"/>
              </a:spcBef>
              <a:spcAft>
                <a:spcPts val="800"/>
              </a:spcAft>
              <a:buClr>
                <a:schemeClr val="accent1">
                  <a:lumMod val="50000"/>
                </a:schemeClr>
              </a:buClr>
              <a:defRPr sz="1400"/>
            </a:lvl3pPr>
            <a:lvl4pPr>
              <a:lnSpc>
                <a:spcPct val="100000"/>
              </a:lnSpc>
              <a:spcBef>
                <a:spcPts val="0"/>
              </a:spcBef>
              <a:spcAft>
                <a:spcPts val="800"/>
              </a:spcAft>
              <a:buClr>
                <a:schemeClr val="accent1">
                  <a:lumMod val="50000"/>
                </a:schemeClr>
              </a:buClr>
              <a:defRPr sz="1200"/>
            </a:lvl4pPr>
            <a:lvl5pPr>
              <a:lnSpc>
                <a:spcPct val="100000"/>
              </a:lnSpc>
              <a:spcBef>
                <a:spcPts val="0"/>
              </a:spcBef>
              <a:spcAft>
                <a:spcPts val="800"/>
              </a:spcAft>
              <a:buClr>
                <a:schemeClr val="accent1">
                  <a:lumMod val="50000"/>
                </a:schemeClr>
              </a:buCl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9">
            <a:extLst>
              <a:ext uri="{FF2B5EF4-FFF2-40B4-BE49-F238E27FC236}">
                <a16:creationId xmlns:a16="http://schemas.microsoft.com/office/drawing/2014/main" id="{AF41B489-5514-C8BB-0E40-3BCC4C069F40}"/>
              </a:ext>
            </a:extLst>
          </p:cNvPr>
          <p:cNvSpPr>
            <a:spLocks noGrp="1"/>
          </p:cNvSpPr>
          <p:nvPr>
            <p:ph type="ftr" sz="quarter" idx="3"/>
          </p:nvPr>
        </p:nvSpPr>
        <p:spPr>
          <a:xfrm>
            <a:off x="457199" y="4767263"/>
            <a:ext cx="6490356" cy="274637"/>
          </a:xfrm>
          <a:prstGeom prst="rect">
            <a:avLst/>
          </a:prstGeom>
        </p:spPr>
        <p:txBody>
          <a:bodyPr vert="horz" lIns="91440" tIns="45720" rIns="91440" bIns="45720" rtlCol="0" anchor="ctr"/>
          <a:lstStyle>
            <a:lvl1pPr algn="l">
              <a:defRPr sz="800">
                <a:solidFill>
                  <a:schemeClr val="tx1">
                    <a:tint val="82000"/>
                  </a:schemeClr>
                </a:solidFill>
              </a:defRPr>
            </a:lvl1pPr>
          </a:lstStyle>
          <a:p>
            <a:endParaRPr lang="en-US" dirty="0"/>
          </a:p>
        </p:txBody>
      </p:sp>
      <p:sp>
        <p:nvSpPr>
          <p:cNvPr id="9" name="Slide Number Placeholder 10">
            <a:extLst>
              <a:ext uri="{FF2B5EF4-FFF2-40B4-BE49-F238E27FC236}">
                <a16:creationId xmlns:a16="http://schemas.microsoft.com/office/drawing/2014/main" id="{55FEDE13-127F-53A9-8ACC-4A41525A1241}"/>
              </a:ext>
            </a:extLst>
          </p:cNvPr>
          <p:cNvSpPr>
            <a:spLocks noGrp="1"/>
          </p:cNvSpPr>
          <p:nvPr>
            <p:ph type="sldNum" sz="quarter" idx="4"/>
          </p:nvPr>
        </p:nvSpPr>
        <p:spPr>
          <a:xfrm>
            <a:off x="7088957" y="4767263"/>
            <a:ext cx="474284" cy="274637"/>
          </a:xfrm>
          <a:prstGeom prst="rect">
            <a:avLst/>
          </a:prstGeom>
        </p:spPr>
        <p:txBody>
          <a:bodyPr vert="horz" lIns="91440" tIns="45720" rIns="91440" bIns="45720" rtlCol="0" anchor="ctr"/>
          <a:lstStyle>
            <a:lvl1pPr algn="ctr">
              <a:defRPr sz="800">
                <a:solidFill>
                  <a:srgbClr val="666666"/>
                </a:solidFill>
              </a:defRPr>
            </a:lvl1pPr>
          </a:lstStyle>
          <a:p>
            <a:fld id="{E2D72577-C5EA-2248-880D-8FE657DD8266}" type="slidenum">
              <a:rPr lang="en-US" smtClean="0"/>
              <a:pPr/>
              <a:t>‹#›</a:t>
            </a:fld>
            <a:endParaRPr lang="en-US" dirty="0"/>
          </a:p>
        </p:txBody>
      </p:sp>
      <p:sp>
        <p:nvSpPr>
          <p:cNvPr id="10" name="TextBox 9">
            <a:extLst>
              <a:ext uri="{FF2B5EF4-FFF2-40B4-BE49-F238E27FC236}">
                <a16:creationId xmlns:a16="http://schemas.microsoft.com/office/drawing/2014/main" id="{9C7E31D8-C0F2-6B5E-627C-FAE75AA69BD1}"/>
              </a:ext>
            </a:extLst>
          </p:cNvPr>
          <p:cNvSpPr txBox="1"/>
          <p:nvPr userDrawn="1"/>
        </p:nvSpPr>
        <p:spPr>
          <a:xfrm>
            <a:off x="7752945" y="176048"/>
            <a:ext cx="1391055" cy="276999"/>
          </a:xfrm>
          <a:prstGeom prst="rect">
            <a:avLst/>
          </a:prstGeom>
          <a:noFill/>
        </p:spPr>
        <p:txBody>
          <a:bodyPr wrap="square">
            <a:spAutoFit/>
          </a:bodyPr>
          <a:lstStyle/>
          <a:p>
            <a:pPr algn="ctr"/>
            <a:r>
              <a:rPr lang="en-US" sz="1200" b="1" i="0" dirty="0">
                <a:solidFill>
                  <a:schemeClr val="bg1"/>
                </a:solidFill>
                <a:latin typeface="+mj-lt"/>
              </a:rPr>
              <a:t>#RUOnlineCon</a:t>
            </a:r>
          </a:p>
        </p:txBody>
      </p:sp>
      <p:pic>
        <p:nvPicPr>
          <p:cNvPr id="11" name="Picture 10" descr="A black background with white text&#10;&#10;AI-generated content may be incorrect.">
            <a:extLst>
              <a:ext uri="{FF2B5EF4-FFF2-40B4-BE49-F238E27FC236}">
                <a16:creationId xmlns:a16="http://schemas.microsoft.com/office/drawing/2014/main" id="{410A1CD9-C941-E46E-4A47-184DA68251D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r="78651"/>
          <a:stretch>
            <a:fillRect/>
          </a:stretch>
        </p:blipFill>
        <p:spPr>
          <a:xfrm>
            <a:off x="8204506" y="4428613"/>
            <a:ext cx="487932" cy="406094"/>
          </a:xfrm>
          <a:prstGeom prst="rect">
            <a:avLst/>
          </a:prstGeom>
        </p:spPr>
      </p:pic>
    </p:spTree>
    <p:extLst>
      <p:ext uri="{BB962C8B-B14F-4D97-AF65-F5344CB8AC3E}">
        <p14:creationId xmlns:p14="http://schemas.microsoft.com/office/powerpoint/2010/main" val="281951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F9DD41-0D6B-ABC6-C61D-1CEEEDC37193}"/>
              </a:ext>
            </a:extLst>
          </p:cNvPr>
          <p:cNvSpPr/>
          <p:nvPr userDrawn="1"/>
        </p:nvSpPr>
        <p:spPr>
          <a:xfrm>
            <a:off x="0" y="0"/>
            <a:ext cx="7752945"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29937"/>
            <a:ext cx="6688318" cy="8138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199" y="1263886"/>
            <a:ext cx="3278878" cy="3339109"/>
          </a:xfrm>
          <a:noFill/>
          <a:ln>
            <a:noFill/>
          </a:ln>
        </p:spPr>
        <p:txBody>
          <a:bodyPr vert="horz" wrap="square" lIns="91440" tIns="45720" rIns="91440" bIns="45720" numCol="1" anchor="t" anchorCtr="0" compatLnSpc="1">
            <a:prstTxWarp prst="textNoShape">
              <a:avLst/>
            </a:prstTxWarp>
          </a:bodyPr>
          <a:lstStyle>
            <a:lvl1pPr>
              <a:spcAft>
                <a:spcPts val="1400"/>
              </a:spcAft>
              <a:buClr>
                <a:schemeClr val="accent1"/>
              </a:buClr>
              <a:defRPr lang="en-US" sz="1600"/>
            </a:lvl1pPr>
            <a:lvl2pPr>
              <a:spcAft>
                <a:spcPts val="1400"/>
              </a:spcAft>
              <a:buClr>
                <a:schemeClr val="accent1"/>
              </a:buClr>
              <a:defRPr lang="en-US" sz="1600"/>
            </a:lvl2pPr>
            <a:lvl3pPr>
              <a:spcAft>
                <a:spcPts val="1400"/>
              </a:spcAft>
              <a:buClr>
                <a:schemeClr val="accent1"/>
              </a:buClr>
              <a:defRPr lang="en-US" sz="1600"/>
            </a:lvl3pPr>
            <a:lvl4pPr>
              <a:spcAft>
                <a:spcPts val="1400"/>
              </a:spcAft>
              <a:buClr>
                <a:schemeClr val="accent1"/>
              </a:buClr>
              <a:defRPr lang="en-US" sz="1600"/>
            </a:lvl4pPr>
            <a:lvl5pPr>
              <a:spcAft>
                <a:spcPts val="1400"/>
              </a:spcAft>
              <a:buClr>
                <a:schemeClr val="accent1"/>
              </a:buClr>
              <a:defRPr lang="en-US" sz="1600" dirty="0"/>
            </a:lvl5pPr>
          </a:lstStyle>
          <a:p>
            <a:pPr lvl="0">
              <a:lnSpc>
                <a:spcPct val="100000"/>
              </a:lnSpc>
              <a:spcBef>
                <a:spcPts val="0"/>
              </a:spcBef>
              <a:spcAft>
                <a:spcPts val="800"/>
              </a:spcAft>
              <a:buClr>
                <a:schemeClr val="accent1">
                  <a:lumMod val="50000"/>
                </a:schemeClr>
              </a:buClr>
            </a:pPr>
            <a:r>
              <a:rPr lang="en-US" dirty="0"/>
              <a:t>Click to edit Master text styles</a:t>
            </a:r>
          </a:p>
          <a:p>
            <a:pPr lvl="1">
              <a:lnSpc>
                <a:spcPct val="100000"/>
              </a:lnSpc>
              <a:spcBef>
                <a:spcPts val="0"/>
              </a:spcBef>
              <a:spcAft>
                <a:spcPts val="800"/>
              </a:spcAft>
              <a:buClr>
                <a:schemeClr val="accent1">
                  <a:lumMod val="50000"/>
                </a:schemeClr>
              </a:buClr>
            </a:pPr>
            <a:r>
              <a:rPr lang="en-US" dirty="0"/>
              <a:t>Second level</a:t>
            </a:r>
          </a:p>
          <a:p>
            <a:pPr lvl="2">
              <a:lnSpc>
                <a:spcPct val="100000"/>
              </a:lnSpc>
              <a:spcBef>
                <a:spcPts val="0"/>
              </a:spcBef>
              <a:spcAft>
                <a:spcPts val="800"/>
              </a:spcAft>
              <a:buClr>
                <a:schemeClr val="accent1">
                  <a:lumMod val="50000"/>
                </a:schemeClr>
              </a:buClr>
            </a:pPr>
            <a:r>
              <a:rPr lang="en-US" dirty="0"/>
              <a:t>Third level</a:t>
            </a:r>
          </a:p>
          <a:p>
            <a:pPr lvl="3">
              <a:lnSpc>
                <a:spcPct val="100000"/>
              </a:lnSpc>
              <a:spcBef>
                <a:spcPts val="0"/>
              </a:spcBef>
              <a:spcAft>
                <a:spcPts val="800"/>
              </a:spcAft>
              <a:buClr>
                <a:schemeClr val="accent1">
                  <a:lumMod val="50000"/>
                </a:schemeClr>
              </a:buClr>
            </a:pPr>
            <a:r>
              <a:rPr lang="en-US" dirty="0"/>
              <a:t>Fourth level</a:t>
            </a:r>
          </a:p>
          <a:p>
            <a:pPr lvl="4">
              <a:lnSpc>
                <a:spcPct val="100000"/>
              </a:lnSpc>
              <a:spcBef>
                <a:spcPts val="0"/>
              </a:spcBef>
              <a:spcAft>
                <a:spcPts val="800"/>
              </a:spcAft>
              <a:buClr>
                <a:schemeClr val="accent1">
                  <a:lumMod val="50000"/>
                </a:schemeClr>
              </a:buClr>
            </a:pPr>
            <a:r>
              <a:rPr lang="en-US" dirty="0"/>
              <a:t>Fifth level</a:t>
            </a:r>
          </a:p>
        </p:txBody>
      </p:sp>
      <p:sp>
        <p:nvSpPr>
          <p:cNvPr id="4" name="Content Placeholder 3"/>
          <p:cNvSpPr>
            <a:spLocks noGrp="1"/>
          </p:cNvSpPr>
          <p:nvPr>
            <p:ph sz="half" idx="2"/>
          </p:nvPr>
        </p:nvSpPr>
        <p:spPr>
          <a:xfrm>
            <a:off x="3865775" y="1263887"/>
            <a:ext cx="3279742" cy="3339109"/>
          </a:xfrm>
          <a:noFill/>
          <a:ln>
            <a:noFill/>
          </a:ln>
        </p:spPr>
        <p:txBody>
          <a:bodyPr vert="horz" wrap="square" lIns="91440" tIns="45720" rIns="91440" bIns="45720" numCol="1" anchor="t" anchorCtr="0" compatLnSpc="1">
            <a:prstTxWarp prst="textNoShape">
              <a:avLst/>
            </a:prstTxWarp>
          </a:bodyPr>
          <a:lstStyle>
            <a:lvl1pPr>
              <a:spcAft>
                <a:spcPts val="1400"/>
              </a:spcAft>
              <a:buClr>
                <a:schemeClr val="accent1"/>
              </a:buClr>
              <a:defRPr lang="en-US" sz="1600" dirty="0"/>
            </a:lvl1pPr>
            <a:lvl2pPr>
              <a:spcAft>
                <a:spcPts val="1400"/>
              </a:spcAft>
              <a:buClr>
                <a:schemeClr val="accent1"/>
              </a:buClr>
              <a:defRPr lang="en-US" sz="1600" dirty="0"/>
            </a:lvl2pPr>
            <a:lvl3pPr>
              <a:spcAft>
                <a:spcPts val="1400"/>
              </a:spcAft>
              <a:buClr>
                <a:schemeClr val="accent1"/>
              </a:buClr>
              <a:defRPr lang="en-US" sz="1600" dirty="0"/>
            </a:lvl3pPr>
            <a:lvl4pPr>
              <a:spcAft>
                <a:spcPts val="1400"/>
              </a:spcAft>
              <a:buClr>
                <a:schemeClr val="accent1"/>
              </a:buClr>
              <a:defRPr lang="en-US" sz="1600" dirty="0"/>
            </a:lvl4pPr>
            <a:lvl5pPr>
              <a:spcAft>
                <a:spcPts val="1400"/>
              </a:spcAft>
              <a:buClr>
                <a:schemeClr val="accent1"/>
              </a:buClr>
              <a:defRPr lang="en-US" sz="1600" dirty="0"/>
            </a:lvl5pPr>
          </a:lstStyle>
          <a:p>
            <a:pPr lvl="0">
              <a:lnSpc>
                <a:spcPct val="100000"/>
              </a:lnSpc>
              <a:spcBef>
                <a:spcPts val="0"/>
              </a:spcBef>
              <a:spcAft>
                <a:spcPts val="800"/>
              </a:spcAft>
              <a:buClr>
                <a:schemeClr val="accent1">
                  <a:lumMod val="50000"/>
                </a:schemeClr>
              </a:buClr>
            </a:pPr>
            <a:r>
              <a:rPr lang="en-US" dirty="0"/>
              <a:t>Click to edit Master text styles</a:t>
            </a:r>
          </a:p>
          <a:p>
            <a:pPr lvl="1">
              <a:lnSpc>
                <a:spcPct val="100000"/>
              </a:lnSpc>
              <a:spcBef>
                <a:spcPts val="0"/>
              </a:spcBef>
              <a:spcAft>
                <a:spcPts val="800"/>
              </a:spcAft>
              <a:buClr>
                <a:schemeClr val="accent1">
                  <a:lumMod val="50000"/>
                </a:schemeClr>
              </a:buClr>
            </a:pPr>
            <a:r>
              <a:rPr lang="en-US" dirty="0"/>
              <a:t>Second level</a:t>
            </a:r>
          </a:p>
          <a:p>
            <a:pPr lvl="2">
              <a:lnSpc>
                <a:spcPct val="100000"/>
              </a:lnSpc>
              <a:spcBef>
                <a:spcPts val="0"/>
              </a:spcBef>
              <a:spcAft>
                <a:spcPts val="800"/>
              </a:spcAft>
              <a:buClr>
                <a:schemeClr val="accent1">
                  <a:lumMod val="50000"/>
                </a:schemeClr>
              </a:buClr>
            </a:pPr>
            <a:r>
              <a:rPr lang="en-US" dirty="0"/>
              <a:t>Third level</a:t>
            </a:r>
          </a:p>
          <a:p>
            <a:pPr lvl="3">
              <a:lnSpc>
                <a:spcPct val="100000"/>
              </a:lnSpc>
              <a:spcBef>
                <a:spcPts val="0"/>
              </a:spcBef>
              <a:spcAft>
                <a:spcPts val="800"/>
              </a:spcAft>
              <a:buClr>
                <a:schemeClr val="accent1">
                  <a:lumMod val="50000"/>
                </a:schemeClr>
              </a:buClr>
            </a:pPr>
            <a:r>
              <a:rPr lang="en-US" dirty="0"/>
              <a:t>Fourth level</a:t>
            </a:r>
          </a:p>
          <a:p>
            <a:pPr lvl="4">
              <a:lnSpc>
                <a:spcPct val="100000"/>
              </a:lnSpc>
              <a:spcBef>
                <a:spcPts val="0"/>
              </a:spcBef>
              <a:spcAft>
                <a:spcPts val="800"/>
              </a:spcAft>
              <a:buClr>
                <a:schemeClr val="accent1">
                  <a:lumMod val="50000"/>
                </a:schemeClr>
              </a:buClr>
            </a:pPr>
            <a:r>
              <a:rPr lang="en-US" dirty="0"/>
              <a:t>Fifth level</a:t>
            </a:r>
          </a:p>
        </p:txBody>
      </p:sp>
      <p:sp>
        <p:nvSpPr>
          <p:cNvPr id="5" name="Footer Placeholder 9">
            <a:extLst>
              <a:ext uri="{FF2B5EF4-FFF2-40B4-BE49-F238E27FC236}">
                <a16:creationId xmlns:a16="http://schemas.microsoft.com/office/drawing/2014/main" id="{389563EF-0089-20A6-39CE-B8B55C7AFB0B}"/>
              </a:ext>
            </a:extLst>
          </p:cNvPr>
          <p:cNvSpPr>
            <a:spLocks noGrp="1"/>
          </p:cNvSpPr>
          <p:nvPr>
            <p:ph type="ftr" sz="quarter" idx="3"/>
          </p:nvPr>
        </p:nvSpPr>
        <p:spPr>
          <a:xfrm>
            <a:off x="457199" y="4767263"/>
            <a:ext cx="6490356" cy="274637"/>
          </a:xfrm>
          <a:prstGeom prst="rect">
            <a:avLst/>
          </a:prstGeom>
        </p:spPr>
        <p:txBody>
          <a:bodyPr vert="horz" lIns="91440" tIns="45720" rIns="91440" bIns="45720" rtlCol="0" anchor="ctr"/>
          <a:lstStyle>
            <a:lvl1pPr algn="l">
              <a:defRPr sz="800">
                <a:solidFill>
                  <a:schemeClr val="tx1">
                    <a:tint val="82000"/>
                  </a:schemeClr>
                </a:solidFill>
              </a:defRPr>
            </a:lvl1pPr>
          </a:lstStyle>
          <a:p>
            <a:endParaRPr lang="en-US" dirty="0"/>
          </a:p>
        </p:txBody>
      </p:sp>
      <p:sp>
        <p:nvSpPr>
          <p:cNvPr id="7" name="Slide Number Placeholder 10">
            <a:extLst>
              <a:ext uri="{FF2B5EF4-FFF2-40B4-BE49-F238E27FC236}">
                <a16:creationId xmlns:a16="http://schemas.microsoft.com/office/drawing/2014/main" id="{7B0F0EEB-7479-AE9B-64BD-D37089722313}"/>
              </a:ext>
            </a:extLst>
          </p:cNvPr>
          <p:cNvSpPr>
            <a:spLocks noGrp="1"/>
          </p:cNvSpPr>
          <p:nvPr>
            <p:ph type="sldNum" sz="quarter" idx="4"/>
          </p:nvPr>
        </p:nvSpPr>
        <p:spPr>
          <a:xfrm>
            <a:off x="7088957" y="4767263"/>
            <a:ext cx="474284" cy="274637"/>
          </a:xfrm>
          <a:prstGeom prst="rect">
            <a:avLst/>
          </a:prstGeom>
        </p:spPr>
        <p:txBody>
          <a:bodyPr vert="horz" lIns="91440" tIns="45720" rIns="91440" bIns="45720" rtlCol="0" anchor="ctr"/>
          <a:lstStyle>
            <a:lvl1pPr algn="ctr">
              <a:defRPr sz="800">
                <a:solidFill>
                  <a:srgbClr val="666666"/>
                </a:solidFill>
              </a:defRPr>
            </a:lvl1pPr>
          </a:lstStyle>
          <a:p>
            <a:fld id="{E2D72577-C5EA-2248-880D-8FE657DD8266}" type="slidenum">
              <a:rPr lang="en-US" smtClean="0"/>
              <a:pPr/>
              <a:t>‹#›</a:t>
            </a:fld>
            <a:endParaRPr lang="en-US" dirty="0"/>
          </a:p>
        </p:txBody>
      </p:sp>
      <p:sp>
        <p:nvSpPr>
          <p:cNvPr id="8" name="TextBox 7">
            <a:extLst>
              <a:ext uri="{FF2B5EF4-FFF2-40B4-BE49-F238E27FC236}">
                <a16:creationId xmlns:a16="http://schemas.microsoft.com/office/drawing/2014/main" id="{A62ED4C1-1B8C-C54C-5FDA-151023EF28E6}"/>
              </a:ext>
            </a:extLst>
          </p:cNvPr>
          <p:cNvSpPr txBox="1"/>
          <p:nvPr userDrawn="1"/>
        </p:nvSpPr>
        <p:spPr>
          <a:xfrm>
            <a:off x="7752945" y="176048"/>
            <a:ext cx="1391055" cy="276999"/>
          </a:xfrm>
          <a:prstGeom prst="rect">
            <a:avLst/>
          </a:prstGeom>
          <a:noFill/>
        </p:spPr>
        <p:txBody>
          <a:bodyPr wrap="square">
            <a:spAutoFit/>
          </a:bodyPr>
          <a:lstStyle/>
          <a:p>
            <a:pPr algn="ctr"/>
            <a:r>
              <a:rPr lang="en-US" sz="1200" b="1" i="0" dirty="0">
                <a:solidFill>
                  <a:schemeClr val="bg1"/>
                </a:solidFill>
                <a:latin typeface="+mj-lt"/>
              </a:rPr>
              <a:t>#RUOnlineCon</a:t>
            </a:r>
          </a:p>
        </p:txBody>
      </p:sp>
      <p:pic>
        <p:nvPicPr>
          <p:cNvPr id="9" name="Picture 8" descr="A black background with white text&#10;&#10;AI-generated content may be incorrect.">
            <a:extLst>
              <a:ext uri="{FF2B5EF4-FFF2-40B4-BE49-F238E27FC236}">
                <a16:creationId xmlns:a16="http://schemas.microsoft.com/office/drawing/2014/main" id="{1B763F41-6E42-C76D-C866-20A416809657}"/>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r="78651"/>
          <a:stretch>
            <a:fillRect/>
          </a:stretch>
        </p:blipFill>
        <p:spPr>
          <a:xfrm>
            <a:off x="8204506" y="4428613"/>
            <a:ext cx="487932" cy="406094"/>
          </a:xfrm>
          <a:prstGeom prst="rect">
            <a:avLst/>
          </a:prstGeom>
        </p:spPr>
      </p:pic>
    </p:spTree>
    <p:extLst>
      <p:ext uri="{BB962C8B-B14F-4D97-AF65-F5344CB8AC3E}">
        <p14:creationId xmlns:p14="http://schemas.microsoft.com/office/powerpoint/2010/main" val="266845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321BC0-18E2-C2B5-2321-3E8AB6F5A697}"/>
              </a:ext>
            </a:extLst>
          </p:cNvPr>
          <p:cNvSpPr/>
          <p:nvPr userDrawn="1"/>
        </p:nvSpPr>
        <p:spPr>
          <a:xfrm>
            <a:off x="0" y="0"/>
            <a:ext cx="7752945"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263888"/>
            <a:ext cx="3191256" cy="550054"/>
          </a:xfrm>
        </p:spPr>
        <p:txBody>
          <a:bodyPr anchor="b"/>
          <a:lstStyle>
            <a:lvl1pPr marL="0" indent="0">
              <a:lnSpc>
                <a:spcPct val="90000"/>
              </a:lnSpc>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0675"/>
            <a:ext cx="3191256" cy="2756201"/>
          </a:xfrm>
          <a:noFill/>
          <a:ln>
            <a:noFill/>
          </a:ln>
        </p:spPr>
        <p:txBody>
          <a:bodyPr vert="horz" wrap="square" lIns="91440" tIns="45720" rIns="91440" bIns="45720" numCol="1" anchor="t" anchorCtr="0" compatLnSpc="1">
            <a:prstTxWarp prst="textNoShape">
              <a:avLst/>
            </a:prstTxWarp>
          </a:bodyPr>
          <a:lstStyle>
            <a:lvl1pPr>
              <a:buClr>
                <a:schemeClr val="accent1"/>
              </a:buClr>
              <a:defRPr lang="en-US" sz="1600"/>
            </a:lvl1pPr>
            <a:lvl2pPr>
              <a:buClr>
                <a:schemeClr val="accent1"/>
              </a:buClr>
              <a:defRPr lang="en-US" sz="1600"/>
            </a:lvl2pPr>
            <a:lvl3pPr>
              <a:buClr>
                <a:schemeClr val="accent1"/>
              </a:buClr>
              <a:defRPr lang="en-US" sz="1600"/>
            </a:lvl3pPr>
            <a:lvl4pPr>
              <a:buClr>
                <a:schemeClr val="accent1"/>
              </a:buClr>
              <a:defRPr lang="en-US" sz="1600"/>
            </a:lvl4pPr>
            <a:lvl5pPr>
              <a:buClr>
                <a:schemeClr val="accent1"/>
              </a:buClr>
              <a:defRPr lang="en-US" sz="1600" dirty="0"/>
            </a:lvl5pPr>
          </a:lstStyle>
          <a:p>
            <a:pPr lvl="0">
              <a:lnSpc>
                <a:spcPct val="100000"/>
              </a:lnSpc>
              <a:spcBef>
                <a:spcPts val="0"/>
              </a:spcBef>
              <a:spcAft>
                <a:spcPts val="800"/>
              </a:spcAft>
              <a:buClr>
                <a:schemeClr val="accent1">
                  <a:lumMod val="50000"/>
                </a:schemeClr>
              </a:buClr>
            </a:pPr>
            <a:r>
              <a:rPr lang="en-US" dirty="0"/>
              <a:t>Click to edit Master text styles</a:t>
            </a:r>
          </a:p>
          <a:p>
            <a:pPr lvl="1">
              <a:lnSpc>
                <a:spcPct val="100000"/>
              </a:lnSpc>
              <a:spcBef>
                <a:spcPts val="0"/>
              </a:spcBef>
              <a:spcAft>
                <a:spcPts val="800"/>
              </a:spcAft>
              <a:buClr>
                <a:schemeClr val="accent1">
                  <a:lumMod val="50000"/>
                </a:schemeClr>
              </a:buClr>
            </a:pPr>
            <a:r>
              <a:rPr lang="en-US" dirty="0"/>
              <a:t>Second level</a:t>
            </a:r>
          </a:p>
          <a:p>
            <a:pPr lvl="2">
              <a:lnSpc>
                <a:spcPct val="100000"/>
              </a:lnSpc>
              <a:spcBef>
                <a:spcPts val="0"/>
              </a:spcBef>
              <a:spcAft>
                <a:spcPts val="800"/>
              </a:spcAft>
              <a:buClr>
                <a:schemeClr val="accent1">
                  <a:lumMod val="50000"/>
                </a:schemeClr>
              </a:buClr>
            </a:pPr>
            <a:r>
              <a:rPr lang="en-US" dirty="0"/>
              <a:t>Third level</a:t>
            </a:r>
          </a:p>
          <a:p>
            <a:pPr lvl="3">
              <a:lnSpc>
                <a:spcPct val="100000"/>
              </a:lnSpc>
              <a:spcBef>
                <a:spcPts val="0"/>
              </a:spcBef>
              <a:spcAft>
                <a:spcPts val="800"/>
              </a:spcAft>
              <a:buClr>
                <a:schemeClr val="accent1">
                  <a:lumMod val="50000"/>
                </a:schemeClr>
              </a:buClr>
            </a:pPr>
            <a:r>
              <a:rPr lang="en-US" dirty="0"/>
              <a:t>Fourth level</a:t>
            </a:r>
          </a:p>
          <a:p>
            <a:pPr lvl="4">
              <a:lnSpc>
                <a:spcPct val="100000"/>
              </a:lnSpc>
              <a:spcBef>
                <a:spcPts val="0"/>
              </a:spcBef>
              <a:spcAft>
                <a:spcPts val="800"/>
              </a:spcAft>
              <a:buClr>
                <a:schemeClr val="accent1">
                  <a:lumMod val="50000"/>
                </a:schemeClr>
              </a:buClr>
            </a:pPr>
            <a:r>
              <a:rPr lang="en-US" dirty="0"/>
              <a:t>Fifth level</a:t>
            </a:r>
          </a:p>
        </p:txBody>
      </p:sp>
      <p:sp>
        <p:nvSpPr>
          <p:cNvPr id="5" name="Text Placeholder 4"/>
          <p:cNvSpPr>
            <a:spLocks noGrp="1"/>
          </p:cNvSpPr>
          <p:nvPr>
            <p:ph type="body" sz="quarter" idx="3"/>
          </p:nvPr>
        </p:nvSpPr>
        <p:spPr>
          <a:xfrm>
            <a:off x="3950208" y="1263888"/>
            <a:ext cx="3191256" cy="550054"/>
          </a:xfrm>
        </p:spPr>
        <p:txBody>
          <a:bodyPr anchor="b"/>
          <a:lstStyle>
            <a:lvl1pPr marL="0" indent="0">
              <a:lnSpc>
                <a:spcPct val="90000"/>
              </a:lnSpc>
              <a:spcBef>
                <a:spcPts val="0"/>
              </a:spcBef>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950208" y="1861075"/>
            <a:ext cx="3191256" cy="2772917"/>
          </a:xfrm>
          <a:noFill/>
          <a:ln>
            <a:noFill/>
          </a:ln>
        </p:spPr>
        <p:txBody>
          <a:bodyPr vert="horz" wrap="square" lIns="91440" tIns="45720" rIns="91440" bIns="45720" numCol="1" anchor="t" anchorCtr="0" compatLnSpc="1">
            <a:prstTxWarp prst="textNoShape">
              <a:avLst/>
            </a:prstTxWarp>
          </a:bodyPr>
          <a:lstStyle>
            <a:lvl1pPr>
              <a:buClr>
                <a:schemeClr val="accent1"/>
              </a:buClr>
              <a:defRPr lang="en-US" sz="1600"/>
            </a:lvl1pPr>
            <a:lvl2pPr>
              <a:buClr>
                <a:schemeClr val="accent1"/>
              </a:buClr>
              <a:defRPr lang="en-US" sz="1600"/>
            </a:lvl2pPr>
            <a:lvl3pPr>
              <a:buClr>
                <a:schemeClr val="accent1"/>
              </a:buClr>
              <a:defRPr lang="en-US" sz="1600"/>
            </a:lvl3pPr>
            <a:lvl4pPr>
              <a:buClr>
                <a:schemeClr val="accent1"/>
              </a:buClr>
              <a:defRPr lang="en-US" sz="1600"/>
            </a:lvl4pPr>
            <a:lvl5pPr>
              <a:buClr>
                <a:schemeClr val="accent1"/>
              </a:buClr>
              <a:defRPr lang="en-US" sz="1600" dirty="0"/>
            </a:lvl5pPr>
          </a:lstStyle>
          <a:p>
            <a:pPr lvl="0">
              <a:lnSpc>
                <a:spcPct val="100000"/>
              </a:lnSpc>
              <a:spcBef>
                <a:spcPts val="0"/>
              </a:spcBef>
              <a:spcAft>
                <a:spcPts val="800"/>
              </a:spcAft>
              <a:buClr>
                <a:schemeClr val="accent1">
                  <a:lumMod val="50000"/>
                </a:schemeClr>
              </a:buClr>
            </a:pPr>
            <a:r>
              <a:rPr lang="en-US"/>
              <a:t>Click to edit Master text styles</a:t>
            </a:r>
          </a:p>
          <a:p>
            <a:pPr lvl="1">
              <a:lnSpc>
                <a:spcPct val="100000"/>
              </a:lnSpc>
              <a:spcBef>
                <a:spcPts val="0"/>
              </a:spcBef>
              <a:spcAft>
                <a:spcPts val="800"/>
              </a:spcAft>
              <a:buClr>
                <a:schemeClr val="accent1">
                  <a:lumMod val="50000"/>
                </a:schemeClr>
              </a:buClr>
            </a:pPr>
            <a:r>
              <a:rPr lang="en-US"/>
              <a:t>Second level</a:t>
            </a:r>
          </a:p>
          <a:p>
            <a:pPr lvl="2">
              <a:lnSpc>
                <a:spcPct val="100000"/>
              </a:lnSpc>
              <a:spcBef>
                <a:spcPts val="0"/>
              </a:spcBef>
              <a:spcAft>
                <a:spcPts val="800"/>
              </a:spcAft>
              <a:buClr>
                <a:schemeClr val="accent1">
                  <a:lumMod val="50000"/>
                </a:schemeClr>
              </a:buClr>
            </a:pPr>
            <a:r>
              <a:rPr lang="en-US"/>
              <a:t>Third level</a:t>
            </a:r>
          </a:p>
          <a:p>
            <a:pPr lvl="3">
              <a:lnSpc>
                <a:spcPct val="100000"/>
              </a:lnSpc>
              <a:spcBef>
                <a:spcPts val="0"/>
              </a:spcBef>
              <a:spcAft>
                <a:spcPts val="800"/>
              </a:spcAft>
              <a:buClr>
                <a:schemeClr val="accent1">
                  <a:lumMod val="50000"/>
                </a:schemeClr>
              </a:buClr>
            </a:pPr>
            <a:r>
              <a:rPr lang="en-US"/>
              <a:t>Fourth level</a:t>
            </a:r>
          </a:p>
          <a:p>
            <a:pPr lvl="4">
              <a:lnSpc>
                <a:spcPct val="100000"/>
              </a:lnSpc>
              <a:spcBef>
                <a:spcPts val="0"/>
              </a:spcBef>
              <a:spcAft>
                <a:spcPts val="800"/>
              </a:spcAft>
              <a:buClr>
                <a:schemeClr val="accent1">
                  <a:lumMod val="50000"/>
                </a:schemeClr>
              </a:buClr>
            </a:pPr>
            <a:r>
              <a:rPr lang="en-US"/>
              <a:t>Fifth level</a:t>
            </a:r>
            <a:endParaRPr lang="en-US" dirty="0"/>
          </a:p>
        </p:txBody>
      </p:sp>
      <p:sp>
        <p:nvSpPr>
          <p:cNvPr id="8" name="Title 1"/>
          <p:cNvSpPr>
            <a:spLocks noGrp="1"/>
          </p:cNvSpPr>
          <p:nvPr>
            <p:ph type="title"/>
          </p:nvPr>
        </p:nvSpPr>
        <p:spPr>
          <a:xfrm>
            <a:off x="457200" y="329183"/>
            <a:ext cx="6684264" cy="813816"/>
          </a:xfrm>
        </p:spPr>
        <p:txBody>
          <a:body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0B905051-BCFA-E137-82B6-0C8B1C46D007}"/>
              </a:ext>
            </a:extLst>
          </p:cNvPr>
          <p:cNvSpPr>
            <a:spLocks noGrp="1"/>
          </p:cNvSpPr>
          <p:nvPr>
            <p:ph type="ftr" sz="quarter" idx="10"/>
          </p:nvPr>
        </p:nvSpPr>
        <p:spPr>
          <a:xfrm>
            <a:off x="457199" y="4767263"/>
            <a:ext cx="6490356" cy="274637"/>
          </a:xfrm>
          <a:prstGeom prst="rect">
            <a:avLst/>
          </a:prstGeom>
        </p:spPr>
        <p:txBody>
          <a:bodyPr vert="horz" lIns="91440" tIns="45720" rIns="91440" bIns="45720" rtlCol="0" anchor="ctr"/>
          <a:lstStyle>
            <a:lvl1pPr algn="l">
              <a:defRPr sz="800">
                <a:solidFill>
                  <a:schemeClr val="tx1">
                    <a:tint val="82000"/>
                  </a:schemeClr>
                </a:solidFill>
              </a:defRPr>
            </a:lvl1pPr>
          </a:lstStyle>
          <a:p>
            <a:endParaRPr lang="en-US" dirty="0"/>
          </a:p>
        </p:txBody>
      </p:sp>
      <p:sp>
        <p:nvSpPr>
          <p:cNvPr id="11" name="Slide Number Placeholder 10">
            <a:extLst>
              <a:ext uri="{FF2B5EF4-FFF2-40B4-BE49-F238E27FC236}">
                <a16:creationId xmlns:a16="http://schemas.microsoft.com/office/drawing/2014/main" id="{351C4C05-DFF7-88CE-A09E-E26ACD201A6E}"/>
              </a:ext>
            </a:extLst>
          </p:cNvPr>
          <p:cNvSpPr>
            <a:spLocks noGrp="1"/>
          </p:cNvSpPr>
          <p:nvPr>
            <p:ph type="sldNum" sz="quarter" idx="11"/>
          </p:nvPr>
        </p:nvSpPr>
        <p:spPr>
          <a:xfrm>
            <a:off x="7088957" y="4767263"/>
            <a:ext cx="474284" cy="274637"/>
          </a:xfrm>
          <a:prstGeom prst="rect">
            <a:avLst/>
          </a:prstGeom>
        </p:spPr>
        <p:txBody>
          <a:bodyPr vert="horz" lIns="91440" tIns="45720" rIns="91440" bIns="45720" rtlCol="0" anchor="ctr"/>
          <a:lstStyle>
            <a:lvl1pPr algn="ctr">
              <a:defRPr sz="800">
                <a:solidFill>
                  <a:srgbClr val="666666"/>
                </a:solidFill>
              </a:defRPr>
            </a:lvl1pPr>
          </a:lstStyle>
          <a:p>
            <a:fld id="{E2D72577-C5EA-2248-880D-8FE657DD8266}" type="slidenum">
              <a:rPr lang="en-US" smtClean="0"/>
              <a:pPr/>
              <a:t>‹#›</a:t>
            </a:fld>
            <a:endParaRPr lang="en-US" dirty="0"/>
          </a:p>
        </p:txBody>
      </p:sp>
      <p:sp>
        <p:nvSpPr>
          <p:cNvPr id="2" name="TextBox 1">
            <a:extLst>
              <a:ext uri="{FF2B5EF4-FFF2-40B4-BE49-F238E27FC236}">
                <a16:creationId xmlns:a16="http://schemas.microsoft.com/office/drawing/2014/main" id="{B9670A11-1108-CA90-FE51-7E8655165306}"/>
              </a:ext>
            </a:extLst>
          </p:cNvPr>
          <p:cNvSpPr txBox="1"/>
          <p:nvPr userDrawn="1"/>
        </p:nvSpPr>
        <p:spPr>
          <a:xfrm>
            <a:off x="7752945" y="176048"/>
            <a:ext cx="1391055" cy="276999"/>
          </a:xfrm>
          <a:prstGeom prst="rect">
            <a:avLst/>
          </a:prstGeom>
          <a:noFill/>
        </p:spPr>
        <p:txBody>
          <a:bodyPr wrap="square">
            <a:spAutoFit/>
          </a:bodyPr>
          <a:lstStyle/>
          <a:p>
            <a:pPr algn="ctr"/>
            <a:r>
              <a:rPr lang="en-US" sz="1200" b="1" i="0" dirty="0">
                <a:solidFill>
                  <a:schemeClr val="bg1"/>
                </a:solidFill>
                <a:latin typeface="+mj-lt"/>
              </a:rPr>
              <a:t>#RUOnlineCon</a:t>
            </a:r>
          </a:p>
        </p:txBody>
      </p:sp>
      <p:pic>
        <p:nvPicPr>
          <p:cNvPr id="7" name="Picture 6" descr="A black background with white text&#10;&#10;AI-generated content may be incorrect.">
            <a:extLst>
              <a:ext uri="{FF2B5EF4-FFF2-40B4-BE49-F238E27FC236}">
                <a16:creationId xmlns:a16="http://schemas.microsoft.com/office/drawing/2014/main" id="{1B954102-3CC3-2F34-D9B5-50FCE76D0AD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r="78651"/>
          <a:stretch>
            <a:fillRect/>
          </a:stretch>
        </p:blipFill>
        <p:spPr>
          <a:xfrm>
            <a:off x="8204506" y="4428613"/>
            <a:ext cx="487932" cy="406094"/>
          </a:xfrm>
          <a:prstGeom prst="rect">
            <a:avLst/>
          </a:prstGeom>
        </p:spPr>
      </p:pic>
    </p:spTree>
    <p:extLst>
      <p:ext uri="{BB962C8B-B14F-4D97-AF65-F5344CB8AC3E}">
        <p14:creationId xmlns:p14="http://schemas.microsoft.com/office/powerpoint/2010/main" val="408688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Slide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D8222F-BC68-D538-4584-C6B7032BBD5A}"/>
              </a:ext>
            </a:extLst>
          </p:cNvPr>
          <p:cNvSpPr/>
          <p:nvPr userDrawn="1"/>
        </p:nvSpPr>
        <p:spPr>
          <a:xfrm>
            <a:off x="0" y="0"/>
            <a:ext cx="7752945"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noFill/>
          <a:ln>
            <a:noFill/>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sp>
        <p:nvSpPr>
          <p:cNvPr id="6" name="Footer Placeholder 9">
            <a:extLst>
              <a:ext uri="{FF2B5EF4-FFF2-40B4-BE49-F238E27FC236}">
                <a16:creationId xmlns:a16="http://schemas.microsoft.com/office/drawing/2014/main" id="{84B3EF67-BC03-1610-E95A-62BCE291F8AE}"/>
              </a:ext>
            </a:extLst>
          </p:cNvPr>
          <p:cNvSpPr>
            <a:spLocks noGrp="1"/>
          </p:cNvSpPr>
          <p:nvPr>
            <p:ph type="ftr" sz="quarter" idx="3"/>
          </p:nvPr>
        </p:nvSpPr>
        <p:spPr>
          <a:xfrm>
            <a:off x="457199" y="4767263"/>
            <a:ext cx="6490356" cy="274637"/>
          </a:xfrm>
          <a:prstGeom prst="rect">
            <a:avLst/>
          </a:prstGeom>
        </p:spPr>
        <p:txBody>
          <a:bodyPr vert="horz" lIns="91440" tIns="45720" rIns="91440" bIns="45720" rtlCol="0" anchor="ctr"/>
          <a:lstStyle>
            <a:lvl1pPr algn="l">
              <a:defRPr sz="800">
                <a:solidFill>
                  <a:schemeClr val="tx1">
                    <a:tint val="82000"/>
                  </a:schemeClr>
                </a:solidFill>
              </a:defRPr>
            </a:lvl1pPr>
          </a:lstStyle>
          <a:p>
            <a:endParaRPr lang="en-US" dirty="0"/>
          </a:p>
        </p:txBody>
      </p:sp>
      <p:sp>
        <p:nvSpPr>
          <p:cNvPr id="7" name="Slide Number Placeholder 10">
            <a:extLst>
              <a:ext uri="{FF2B5EF4-FFF2-40B4-BE49-F238E27FC236}">
                <a16:creationId xmlns:a16="http://schemas.microsoft.com/office/drawing/2014/main" id="{228EEF94-0189-E877-3432-771538BFA10B}"/>
              </a:ext>
            </a:extLst>
          </p:cNvPr>
          <p:cNvSpPr>
            <a:spLocks noGrp="1"/>
          </p:cNvSpPr>
          <p:nvPr>
            <p:ph type="sldNum" sz="quarter" idx="4"/>
          </p:nvPr>
        </p:nvSpPr>
        <p:spPr>
          <a:xfrm>
            <a:off x="7088957" y="4767263"/>
            <a:ext cx="474284" cy="274637"/>
          </a:xfrm>
          <a:prstGeom prst="rect">
            <a:avLst/>
          </a:prstGeom>
        </p:spPr>
        <p:txBody>
          <a:bodyPr vert="horz" lIns="91440" tIns="45720" rIns="91440" bIns="45720" rtlCol="0" anchor="ctr"/>
          <a:lstStyle>
            <a:lvl1pPr algn="ctr">
              <a:defRPr sz="800">
                <a:solidFill>
                  <a:srgbClr val="666666"/>
                </a:solidFill>
              </a:defRPr>
            </a:lvl1pPr>
          </a:lstStyle>
          <a:p>
            <a:fld id="{E2D72577-C5EA-2248-880D-8FE657DD8266}" type="slidenum">
              <a:rPr lang="en-US" smtClean="0"/>
              <a:pPr/>
              <a:t>‹#›</a:t>
            </a:fld>
            <a:endParaRPr lang="en-US" dirty="0"/>
          </a:p>
        </p:txBody>
      </p:sp>
      <p:sp>
        <p:nvSpPr>
          <p:cNvPr id="4" name="TextBox 3">
            <a:extLst>
              <a:ext uri="{FF2B5EF4-FFF2-40B4-BE49-F238E27FC236}">
                <a16:creationId xmlns:a16="http://schemas.microsoft.com/office/drawing/2014/main" id="{FB180E1D-E889-D950-B5BA-F47FCCD2DDCB}"/>
              </a:ext>
            </a:extLst>
          </p:cNvPr>
          <p:cNvSpPr txBox="1"/>
          <p:nvPr userDrawn="1"/>
        </p:nvSpPr>
        <p:spPr>
          <a:xfrm>
            <a:off x="7752945" y="176048"/>
            <a:ext cx="1391055" cy="276999"/>
          </a:xfrm>
          <a:prstGeom prst="rect">
            <a:avLst/>
          </a:prstGeom>
          <a:noFill/>
        </p:spPr>
        <p:txBody>
          <a:bodyPr wrap="square">
            <a:spAutoFit/>
          </a:bodyPr>
          <a:lstStyle/>
          <a:p>
            <a:pPr algn="ctr"/>
            <a:r>
              <a:rPr lang="en-US" sz="1200" b="1" i="0" dirty="0">
                <a:solidFill>
                  <a:schemeClr val="bg1"/>
                </a:solidFill>
                <a:latin typeface="+mj-lt"/>
              </a:rPr>
              <a:t>#RUOnlineCon</a:t>
            </a:r>
          </a:p>
        </p:txBody>
      </p:sp>
      <p:pic>
        <p:nvPicPr>
          <p:cNvPr id="5" name="Picture 4" descr="A black background with white text&#10;&#10;AI-generated content may be incorrect.">
            <a:extLst>
              <a:ext uri="{FF2B5EF4-FFF2-40B4-BE49-F238E27FC236}">
                <a16:creationId xmlns:a16="http://schemas.microsoft.com/office/drawing/2014/main" id="{936BCB15-1D2B-A43F-56B9-CDA2F60375F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r="78651"/>
          <a:stretch>
            <a:fillRect/>
          </a:stretch>
        </p:blipFill>
        <p:spPr>
          <a:xfrm>
            <a:off x="8204506" y="4428613"/>
            <a:ext cx="487932" cy="406094"/>
          </a:xfrm>
          <a:prstGeom prst="rect">
            <a:avLst/>
          </a:prstGeom>
        </p:spPr>
      </p:pic>
    </p:spTree>
    <p:extLst>
      <p:ext uri="{BB962C8B-B14F-4D97-AF65-F5344CB8AC3E}">
        <p14:creationId xmlns:p14="http://schemas.microsoft.com/office/powerpoint/2010/main" val="295294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D3CDD1-25AB-0BCF-9AFB-830889347770}"/>
              </a:ext>
            </a:extLst>
          </p:cNvPr>
          <p:cNvSpPr/>
          <p:nvPr userDrawn="1"/>
        </p:nvSpPr>
        <p:spPr>
          <a:xfrm>
            <a:off x="0" y="0"/>
            <a:ext cx="7752945"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9">
            <a:extLst>
              <a:ext uri="{FF2B5EF4-FFF2-40B4-BE49-F238E27FC236}">
                <a16:creationId xmlns:a16="http://schemas.microsoft.com/office/drawing/2014/main" id="{5832FC8E-7153-D305-81D4-B327274B0489}"/>
              </a:ext>
            </a:extLst>
          </p:cNvPr>
          <p:cNvSpPr>
            <a:spLocks noGrp="1"/>
          </p:cNvSpPr>
          <p:nvPr>
            <p:ph type="ftr" sz="quarter" idx="3"/>
          </p:nvPr>
        </p:nvSpPr>
        <p:spPr>
          <a:xfrm>
            <a:off x="457199" y="4767263"/>
            <a:ext cx="6490356" cy="274637"/>
          </a:xfrm>
          <a:prstGeom prst="rect">
            <a:avLst/>
          </a:prstGeom>
        </p:spPr>
        <p:txBody>
          <a:bodyPr vert="horz" lIns="91440" tIns="45720" rIns="91440" bIns="45720" rtlCol="0" anchor="ctr"/>
          <a:lstStyle>
            <a:lvl1pPr algn="l">
              <a:defRPr sz="800">
                <a:solidFill>
                  <a:schemeClr val="tx1">
                    <a:tint val="82000"/>
                  </a:schemeClr>
                </a:solidFill>
              </a:defRPr>
            </a:lvl1pPr>
          </a:lstStyle>
          <a:p>
            <a:endParaRPr lang="en-US" dirty="0"/>
          </a:p>
        </p:txBody>
      </p:sp>
      <p:sp>
        <p:nvSpPr>
          <p:cNvPr id="6" name="Slide Number Placeholder 10">
            <a:extLst>
              <a:ext uri="{FF2B5EF4-FFF2-40B4-BE49-F238E27FC236}">
                <a16:creationId xmlns:a16="http://schemas.microsoft.com/office/drawing/2014/main" id="{1A233084-4E92-D361-13A4-3F9CFC3577C9}"/>
              </a:ext>
            </a:extLst>
          </p:cNvPr>
          <p:cNvSpPr>
            <a:spLocks noGrp="1"/>
          </p:cNvSpPr>
          <p:nvPr>
            <p:ph type="sldNum" sz="quarter" idx="4"/>
          </p:nvPr>
        </p:nvSpPr>
        <p:spPr>
          <a:xfrm>
            <a:off x="7088957" y="4767263"/>
            <a:ext cx="474284" cy="274637"/>
          </a:xfrm>
          <a:prstGeom prst="rect">
            <a:avLst/>
          </a:prstGeom>
        </p:spPr>
        <p:txBody>
          <a:bodyPr vert="horz" lIns="91440" tIns="45720" rIns="91440" bIns="45720" rtlCol="0" anchor="ctr"/>
          <a:lstStyle>
            <a:lvl1pPr algn="r">
              <a:defRPr sz="800">
                <a:solidFill>
                  <a:srgbClr val="666666"/>
                </a:solidFill>
              </a:defRPr>
            </a:lvl1pPr>
          </a:lstStyle>
          <a:p>
            <a:fld id="{E2D72577-C5EA-2248-880D-8FE657DD8266}" type="slidenum">
              <a:rPr lang="en-US" smtClean="0"/>
              <a:pPr/>
              <a:t>‹#›</a:t>
            </a:fld>
            <a:endParaRPr lang="en-US" dirty="0"/>
          </a:p>
        </p:txBody>
      </p:sp>
      <p:sp>
        <p:nvSpPr>
          <p:cNvPr id="3" name="TextBox 2">
            <a:extLst>
              <a:ext uri="{FF2B5EF4-FFF2-40B4-BE49-F238E27FC236}">
                <a16:creationId xmlns:a16="http://schemas.microsoft.com/office/drawing/2014/main" id="{95A3CA20-7671-7D92-2C46-5BE173BE0978}"/>
              </a:ext>
            </a:extLst>
          </p:cNvPr>
          <p:cNvSpPr txBox="1"/>
          <p:nvPr userDrawn="1"/>
        </p:nvSpPr>
        <p:spPr>
          <a:xfrm>
            <a:off x="7752945" y="176048"/>
            <a:ext cx="1391055" cy="276999"/>
          </a:xfrm>
          <a:prstGeom prst="rect">
            <a:avLst/>
          </a:prstGeom>
          <a:noFill/>
        </p:spPr>
        <p:txBody>
          <a:bodyPr wrap="square">
            <a:spAutoFit/>
          </a:bodyPr>
          <a:lstStyle/>
          <a:p>
            <a:pPr algn="ctr"/>
            <a:r>
              <a:rPr lang="en-US" sz="1200" b="1" i="0" dirty="0">
                <a:solidFill>
                  <a:schemeClr val="bg1"/>
                </a:solidFill>
                <a:latin typeface="+mj-lt"/>
              </a:rPr>
              <a:t>#RUOnlineCon</a:t>
            </a:r>
          </a:p>
        </p:txBody>
      </p:sp>
      <p:pic>
        <p:nvPicPr>
          <p:cNvPr id="4" name="Picture 3" descr="A black background with white text&#10;&#10;AI-generated content may be incorrect.">
            <a:extLst>
              <a:ext uri="{FF2B5EF4-FFF2-40B4-BE49-F238E27FC236}">
                <a16:creationId xmlns:a16="http://schemas.microsoft.com/office/drawing/2014/main" id="{722B4800-945A-C0A9-B6DB-350C6C2F2F5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r="78651"/>
          <a:stretch>
            <a:fillRect/>
          </a:stretch>
        </p:blipFill>
        <p:spPr>
          <a:xfrm>
            <a:off x="8204506" y="4428613"/>
            <a:ext cx="487932" cy="406094"/>
          </a:xfrm>
          <a:prstGeom prst="rect">
            <a:avLst/>
          </a:prstGeom>
        </p:spPr>
      </p:pic>
    </p:spTree>
    <p:extLst>
      <p:ext uri="{BB962C8B-B14F-4D97-AF65-F5344CB8AC3E}">
        <p14:creationId xmlns:p14="http://schemas.microsoft.com/office/powerpoint/2010/main" val="231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A967B2-D7D4-7EBB-D8FD-A1AB5EBF12A2}"/>
              </a:ext>
            </a:extLst>
          </p:cNvPr>
          <p:cNvSpPr/>
          <p:nvPr userDrawn="1"/>
        </p:nvSpPr>
        <p:spPr>
          <a:xfrm>
            <a:off x="0" y="0"/>
            <a:ext cx="7752945" cy="5143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1" y="426499"/>
            <a:ext cx="3008313" cy="871538"/>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310325"/>
            <a:ext cx="3655309" cy="3284883"/>
          </a:xfrm>
          <a:noFill/>
          <a:ln>
            <a:noFill/>
          </a:ln>
        </p:spPr>
        <p:txBody>
          <a:bodyPr vert="horz" wrap="square" lIns="91440" tIns="45720" rIns="91440" bIns="45720" numCol="1" anchor="t" anchorCtr="0" compatLnSpc="1">
            <a:prstTxWarp prst="textNoShape">
              <a:avLst/>
            </a:prstTxWarp>
          </a:bodyPr>
          <a:lstStyle>
            <a:lvl1pPr>
              <a:spcAft>
                <a:spcPts val="1200"/>
              </a:spcAft>
              <a:defRPr lang="en-US" sz="1400"/>
            </a:lvl1pPr>
            <a:lvl2pPr>
              <a:spcAft>
                <a:spcPts val="1200"/>
              </a:spcAft>
              <a:defRPr lang="en-US" sz="1400"/>
            </a:lvl2pPr>
            <a:lvl3pPr>
              <a:spcAft>
                <a:spcPts val="1200"/>
              </a:spcAft>
              <a:defRPr lang="en-US" sz="1400"/>
            </a:lvl3pPr>
            <a:lvl4pPr>
              <a:spcAft>
                <a:spcPts val="1200"/>
              </a:spcAft>
              <a:defRPr lang="en-US" sz="1400"/>
            </a:lvl4pPr>
            <a:lvl5pPr>
              <a:spcAft>
                <a:spcPts val="1200"/>
              </a:spcAft>
              <a:defRPr lang="en-US" sz="1400" dirty="0"/>
            </a:lvl5pPr>
          </a:lstStyle>
          <a:p>
            <a:pPr lvl="0">
              <a:lnSpc>
                <a:spcPct val="100000"/>
              </a:lnSpc>
              <a:spcBef>
                <a:spcPts val="0"/>
              </a:spcBef>
              <a:spcAft>
                <a:spcPts val="800"/>
              </a:spcAft>
              <a:buClr>
                <a:schemeClr val="accent1">
                  <a:lumMod val="50000"/>
                </a:schemeClr>
              </a:buClr>
            </a:pPr>
            <a:r>
              <a:rPr lang="en-US" dirty="0"/>
              <a:t>Click to edit Master text styles</a:t>
            </a:r>
          </a:p>
          <a:p>
            <a:pPr lvl="1">
              <a:lnSpc>
                <a:spcPct val="100000"/>
              </a:lnSpc>
              <a:spcBef>
                <a:spcPts val="0"/>
              </a:spcBef>
              <a:spcAft>
                <a:spcPts val="800"/>
              </a:spcAft>
              <a:buClr>
                <a:schemeClr val="accent1">
                  <a:lumMod val="50000"/>
                </a:schemeClr>
              </a:buClr>
            </a:pPr>
            <a:r>
              <a:rPr lang="en-US" dirty="0"/>
              <a:t>Second level</a:t>
            </a:r>
          </a:p>
          <a:p>
            <a:pPr lvl="2">
              <a:lnSpc>
                <a:spcPct val="100000"/>
              </a:lnSpc>
              <a:spcBef>
                <a:spcPts val="0"/>
              </a:spcBef>
              <a:spcAft>
                <a:spcPts val="800"/>
              </a:spcAft>
              <a:buClr>
                <a:schemeClr val="accent1">
                  <a:lumMod val="50000"/>
                </a:schemeClr>
              </a:buClr>
            </a:pPr>
            <a:r>
              <a:rPr lang="en-US" dirty="0"/>
              <a:t>Third level</a:t>
            </a:r>
          </a:p>
          <a:p>
            <a:pPr lvl="3">
              <a:lnSpc>
                <a:spcPct val="100000"/>
              </a:lnSpc>
              <a:spcBef>
                <a:spcPts val="0"/>
              </a:spcBef>
              <a:spcAft>
                <a:spcPts val="800"/>
              </a:spcAft>
              <a:buClr>
                <a:schemeClr val="accent1">
                  <a:lumMod val="50000"/>
                </a:schemeClr>
              </a:buClr>
            </a:pPr>
            <a:r>
              <a:rPr lang="en-US" dirty="0"/>
              <a:t>Fourth level</a:t>
            </a:r>
          </a:p>
          <a:p>
            <a:pPr lvl="4">
              <a:lnSpc>
                <a:spcPct val="100000"/>
              </a:lnSpc>
              <a:spcBef>
                <a:spcPts val="0"/>
              </a:spcBef>
              <a:spcAft>
                <a:spcPts val="800"/>
              </a:spcAft>
              <a:buClr>
                <a:schemeClr val="accent1">
                  <a:lumMod val="50000"/>
                </a:schemeClr>
              </a:buClr>
            </a:pPr>
            <a:r>
              <a:rPr lang="en-US" dirty="0"/>
              <a:t>Fifth level</a:t>
            </a:r>
          </a:p>
        </p:txBody>
      </p:sp>
      <p:sp>
        <p:nvSpPr>
          <p:cNvPr id="4" name="Text Placeholder 3"/>
          <p:cNvSpPr>
            <a:spLocks noGrp="1"/>
          </p:cNvSpPr>
          <p:nvPr>
            <p:ph type="body" sz="half" idx="2"/>
          </p:nvPr>
        </p:nvSpPr>
        <p:spPr>
          <a:xfrm>
            <a:off x="457201" y="1348033"/>
            <a:ext cx="3008313" cy="3247175"/>
          </a:xfrm>
          <a:noFill/>
          <a:ln>
            <a:noFill/>
          </a:ln>
        </p:spPr>
        <p:txBody>
          <a:bodyPr vert="horz" wrap="square" lIns="91440" tIns="45720" rIns="91440" bIns="45720" numCol="1" anchor="t" anchorCtr="0" compatLnSpc="1">
            <a:prstTxWarp prst="textNoShape">
              <a:avLst/>
            </a:prstTxWarp>
          </a:bodyPr>
          <a:lstStyle>
            <a:lvl1pPr marL="0" indent="0">
              <a:lnSpc>
                <a:spcPct val="150000"/>
              </a:lnSpc>
              <a:buNone/>
              <a:defRPr lang="en-US" sz="1200">
                <a:solidFill>
                  <a:schemeClr val="bg2"/>
                </a:solidFill>
              </a:defRPr>
            </a:lvl1pPr>
          </a:lstStyle>
          <a:p>
            <a:pPr lvl="0">
              <a:lnSpc>
                <a:spcPct val="100000"/>
              </a:lnSpc>
              <a:spcBef>
                <a:spcPts val="0"/>
              </a:spcBef>
              <a:spcAft>
                <a:spcPts val="800"/>
              </a:spcAft>
              <a:buClr>
                <a:schemeClr val="accent1">
                  <a:lumMod val="50000"/>
                </a:schemeClr>
              </a:buClr>
            </a:pPr>
            <a:r>
              <a:rPr lang="en-US" dirty="0"/>
              <a:t>Click to edit Master text styles</a:t>
            </a:r>
          </a:p>
        </p:txBody>
      </p:sp>
      <p:sp>
        <p:nvSpPr>
          <p:cNvPr id="8" name="Footer Placeholder 9">
            <a:extLst>
              <a:ext uri="{FF2B5EF4-FFF2-40B4-BE49-F238E27FC236}">
                <a16:creationId xmlns:a16="http://schemas.microsoft.com/office/drawing/2014/main" id="{142EB770-0FCA-1007-A93B-7ECCC907D391}"/>
              </a:ext>
            </a:extLst>
          </p:cNvPr>
          <p:cNvSpPr>
            <a:spLocks noGrp="1"/>
          </p:cNvSpPr>
          <p:nvPr>
            <p:ph type="ftr" sz="quarter" idx="3"/>
          </p:nvPr>
        </p:nvSpPr>
        <p:spPr>
          <a:xfrm>
            <a:off x="457199" y="4767263"/>
            <a:ext cx="6490356" cy="274637"/>
          </a:xfrm>
          <a:prstGeom prst="rect">
            <a:avLst/>
          </a:prstGeom>
        </p:spPr>
        <p:txBody>
          <a:bodyPr vert="horz" lIns="91440" tIns="45720" rIns="91440" bIns="45720" rtlCol="0" anchor="ctr"/>
          <a:lstStyle>
            <a:lvl1pPr algn="l">
              <a:defRPr sz="800">
                <a:solidFill>
                  <a:schemeClr val="tx1">
                    <a:tint val="82000"/>
                  </a:schemeClr>
                </a:solidFill>
              </a:defRPr>
            </a:lvl1pPr>
          </a:lstStyle>
          <a:p>
            <a:endParaRPr lang="en-US" dirty="0"/>
          </a:p>
        </p:txBody>
      </p:sp>
      <p:sp>
        <p:nvSpPr>
          <p:cNvPr id="9" name="Slide Number Placeholder 10">
            <a:extLst>
              <a:ext uri="{FF2B5EF4-FFF2-40B4-BE49-F238E27FC236}">
                <a16:creationId xmlns:a16="http://schemas.microsoft.com/office/drawing/2014/main" id="{971C686C-649B-A13A-A2D2-9EECB4FC4930}"/>
              </a:ext>
            </a:extLst>
          </p:cNvPr>
          <p:cNvSpPr>
            <a:spLocks noGrp="1"/>
          </p:cNvSpPr>
          <p:nvPr>
            <p:ph type="sldNum" sz="quarter" idx="4"/>
          </p:nvPr>
        </p:nvSpPr>
        <p:spPr>
          <a:xfrm>
            <a:off x="7088957" y="4767263"/>
            <a:ext cx="474284" cy="274637"/>
          </a:xfrm>
          <a:prstGeom prst="rect">
            <a:avLst/>
          </a:prstGeom>
        </p:spPr>
        <p:txBody>
          <a:bodyPr vert="horz" lIns="91440" tIns="45720" rIns="91440" bIns="45720" rtlCol="0" anchor="ctr"/>
          <a:lstStyle>
            <a:lvl1pPr algn="ctr">
              <a:defRPr sz="800">
                <a:solidFill>
                  <a:srgbClr val="666666"/>
                </a:solidFill>
              </a:defRPr>
            </a:lvl1pPr>
          </a:lstStyle>
          <a:p>
            <a:fld id="{E2D72577-C5EA-2248-880D-8FE657DD8266}" type="slidenum">
              <a:rPr lang="en-US" smtClean="0"/>
              <a:pPr/>
              <a:t>‹#›</a:t>
            </a:fld>
            <a:endParaRPr lang="en-US" dirty="0"/>
          </a:p>
        </p:txBody>
      </p:sp>
      <p:sp>
        <p:nvSpPr>
          <p:cNvPr id="6" name="TextBox 5">
            <a:extLst>
              <a:ext uri="{FF2B5EF4-FFF2-40B4-BE49-F238E27FC236}">
                <a16:creationId xmlns:a16="http://schemas.microsoft.com/office/drawing/2014/main" id="{9D5ECA08-C880-68BA-7673-190A193CF1D8}"/>
              </a:ext>
            </a:extLst>
          </p:cNvPr>
          <p:cNvSpPr txBox="1"/>
          <p:nvPr userDrawn="1"/>
        </p:nvSpPr>
        <p:spPr>
          <a:xfrm>
            <a:off x="7752945" y="176048"/>
            <a:ext cx="1391055" cy="276999"/>
          </a:xfrm>
          <a:prstGeom prst="rect">
            <a:avLst/>
          </a:prstGeom>
          <a:noFill/>
        </p:spPr>
        <p:txBody>
          <a:bodyPr wrap="square">
            <a:spAutoFit/>
          </a:bodyPr>
          <a:lstStyle/>
          <a:p>
            <a:pPr algn="ctr"/>
            <a:r>
              <a:rPr lang="en-US" sz="1200" b="1" i="0" dirty="0">
                <a:solidFill>
                  <a:schemeClr val="bg1"/>
                </a:solidFill>
                <a:latin typeface="+mj-lt"/>
              </a:rPr>
              <a:t>#RUOnlineCon</a:t>
            </a:r>
          </a:p>
        </p:txBody>
      </p:sp>
      <p:pic>
        <p:nvPicPr>
          <p:cNvPr id="7" name="Picture 6" descr="A black background with white text&#10;&#10;AI-generated content may be incorrect.">
            <a:extLst>
              <a:ext uri="{FF2B5EF4-FFF2-40B4-BE49-F238E27FC236}">
                <a16:creationId xmlns:a16="http://schemas.microsoft.com/office/drawing/2014/main" id="{60448099-D8B9-311B-76A8-6C5004B07EC9}"/>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r="78651"/>
          <a:stretch>
            <a:fillRect/>
          </a:stretch>
        </p:blipFill>
        <p:spPr>
          <a:xfrm>
            <a:off x="8204506" y="4428613"/>
            <a:ext cx="487932" cy="406094"/>
          </a:xfrm>
          <a:prstGeom prst="rect">
            <a:avLst/>
          </a:prstGeom>
        </p:spPr>
      </p:pic>
    </p:spTree>
    <p:extLst>
      <p:ext uri="{BB962C8B-B14F-4D97-AF65-F5344CB8AC3E}">
        <p14:creationId xmlns:p14="http://schemas.microsoft.com/office/powerpoint/2010/main" val="290339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DA163F-5D98-710E-AD63-B5CE8270576D}"/>
              </a:ext>
            </a:extLst>
          </p:cNvPr>
          <p:cNvSpPr/>
          <p:nvPr userDrawn="1"/>
        </p:nvSpPr>
        <p:spPr>
          <a:xfrm>
            <a:off x="0" y="0"/>
            <a:ext cx="7654565" cy="51435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Rectangle 2"/>
          <p:cNvSpPr>
            <a:spLocks noGrp="1" noChangeArrowheads="1"/>
          </p:cNvSpPr>
          <p:nvPr>
            <p:ph type="title"/>
          </p:nvPr>
        </p:nvSpPr>
        <p:spPr bwMode="auto">
          <a:xfrm>
            <a:off x="457200" y="329937"/>
            <a:ext cx="6688318" cy="810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457200" y="1267187"/>
            <a:ext cx="6688318" cy="3335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lnSpc>
                <a:spcPct val="100000"/>
              </a:lnSpc>
              <a:spcBef>
                <a:spcPts val="0"/>
              </a:spcBef>
              <a:spcAft>
                <a:spcPts val="800"/>
              </a:spcAft>
              <a:buClr>
                <a:schemeClr val="accent1">
                  <a:lumMod val="50000"/>
                </a:schemeClr>
              </a:buClr>
            </a:pPr>
            <a:r>
              <a:rPr lang="en-US" dirty="0"/>
              <a:t>Click to edit Master text styles</a:t>
            </a:r>
          </a:p>
          <a:p>
            <a:pPr lvl="1">
              <a:lnSpc>
                <a:spcPct val="100000"/>
              </a:lnSpc>
              <a:spcBef>
                <a:spcPts val="0"/>
              </a:spcBef>
              <a:spcAft>
                <a:spcPts val="800"/>
              </a:spcAft>
              <a:buClr>
                <a:schemeClr val="accent1">
                  <a:lumMod val="50000"/>
                </a:schemeClr>
              </a:buClr>
            </a:pPr>
            <a:r>
              <a:rPr lang="en-US" dirty="0"/>
              <a:t>Second level</a:t>
            </a:r>
          </a:p>
          <a:p>
            <a:pPr lvl="2">
              <a:lnSpc>
                <a:spcPct val="100000"/>
              </a:lnSpc>
              <a:spcBef>
                <a:spcPts val="0"/>
              </a:spcBef>
              <a:spcAft>
                <a:spcPts val="800"/>
              </a:spcAft>
              <a:buClr>
                <a:schemeClr val="accent1">
                  <a:lumMod val="50000"/>
                </a:schemeClr>
              </a:buClr>
            </a:pPr>
            <a:r>
              <a:rPr lang="en-US" dirty="0"/>
              <a:t>Third level</a:t>
            </a:r>
          </a:p>
          <a:p>
            <a:pPr lvl="3">
              <a:lnSpc>
                <a:spcPct val="100000"/>
              </a:lnSpc>
              <a:spcBef>
                <a:spcPts val="0"/>
              </a:spcBef>
              <a:spcAft>
                <a:spcPts val="800"/>
              </a:spcAft>
              <a:buClr>
                <a:schemeClr val="accent1">
                  <a:lumMod val="50000"/>
                </a:schemeClr>
              </a:buClr>
            </a:pPr>
            <a:r>
              <a:rPr lang="en-US" dirty="0"/>
              <a:t>Fourth level</a:t>
            </a:r>
          </a:p>
          <a:p>
            <a:pPr lvl="4">
              <a:lnSpc>
                <a:spcPct val="100000"/>
              </a:lnSpc>
              <a:spcBef>
                <a:spcPts val="0"/>
              </a:spcBef>
              <a:spcAft>
                <a:spcPts val="800"/>
              </a:spcAft>
              <a:buClr>
                <a:schemeClr val="accent1">
                  <a:lumMod val="50000"/>
                </a:schemeClr>
              </a:buClr>
            </a:pPr>
            <a:r>
              <a:rPr lang="en-US" dirty="0"/>
              <a:t>Fifth level</a:t>
            </a:r>
          </a:p>
        </p:txBody>
      </p:sp>
      <p:sp>
        <p:nvSpPr>
          <p:cNvPr id="4" name="TextBox 3">
            <a:extLst>
              <a:ext uri="{FF2B5EF4-FFF2-40B4-BE49-F238E27FC236}">
                <a16:creationId xmlns:a16="http://schemas.microsoft.com/office/drawing/2014/main" id="{F71D7357-CDC8-5B16-71A1-B3BDF6624E55}"/>
              </a:ext>
            </a:extLst>
          </p:cNvPr>
          <p:cNvSpPr txBox="1"/>
          <p:nvPr userDrawn="1"/>
        </p:nvSpPr>
        <p:spPr>
          <a:xfrm>
            <a:off x="7777112" y="130152"/>
            <a:ext cx="1272619" cy="276999"/>
          </a:xfrm>
          <a:prstGeom prst="rect">
            <a:avLst/>
          </a:prstGeom>
          <a:noFill/>
        </p:spPr>
        <p:txBody>
          <a:bodyPr wrap="square" rtlCol="0">
            <a:spAutoFit/>
          </a:bodyPr>
          <a:lstStyle/>
          <a:p>
            <a:pPr algn="ctr"/>
            <a:r>
              <a:rPr lang="en-US" sz="1200" b="1" dirty="0">
                <a:solidFill>
                  <a:schemeClr val="bg1"/>
                </a:solidFill>
              </a:rPr>
              <a:t>#RUOnlineCon</a:t>
            </a:r>
          </a:p>
        </p:txBody>
      </p:sp>
      <p:sp>
        <p:nvSpPr>
          <p:cNvPr id="12" name="Footer Placeholder 9">
            <a:extLst>
              <a:ext uri="{FF2B5EF4-FFF2-40B4-BE49-F238E27FC236}">
                <a16:creationId xmlns:a16="http://schemas.microsoft.com/office/drawing/2014/main" id="{10EFEA31-26D0-2507-F2C6-BA951DBA2CA3}"/>
              </a:ext>
            </a:extLst>
          </p:cNvPr>
          <p:cNvSpPr>
            <a:spLocks noGrp="1"/>
          </p:cNvSpPr>
          <p:nvPr>
            <p:ph type="ftr" sz="quarter" idx="3"/>
          </p:nvPr>
        </p:nvSpPr>
        <p:spPr>
          <a:xfrm>
            <a:off x="457199" y="4767263"/>
            <a:ext cx="6490356" cy="274637"/>
          </a:xfrm>
          <a:prstGeom prst="rect">
            <a:avLst/>
          </a:prstGeom>
        </p:spPr>
        <p:txBody>
          <a:bodyPr vert="horz" lIns="91440" tIns="45720" rIns="91440" bIns="45720" rtlCol="0" anchor="ctr"/>
          <a:lstStyle>
            <a:lvl1pPr algn="l">
              <a:defRPr sz="800">
                <a:solidFill>
                  <a:schemeClr val="tx1">
                    <a:tint val="82000"/>
                  </a:schemeClr>
                </a:solidFill>
              </a:defRPr>
            </a:lvl1pPr>
          </a:lstStyle>
          <a:p>
            <a:endParaRPr lang="en-US" dirty="0"/>
          </a:p>
        </p:txBody>
      </p:sp>
      <p:sp>
        <p:nvSpPr>
          <p:cNvPr id="13" name="Slide Number Placeholder 10">
            <a:extLst>
              <a:ext uri="{FF2B5EF4-FFF2-40B4-BE49-F238E27FC236}">
                <a16:creationId xmlns:a16="http://schemas.microsoft.com/office/drawing/2014/main" id="{F162AB70-B2EB-1A66-4EEA-F865DBDAD077}"/>
              </a:ext>
            </a:extLst>
          </p:cNvPr>
          <p:cNvSpPr>
            <a:spLocks noGrp="1"/>
          </p:cNvSpPr>
          <p:nvPr>
            <p:ph type="sldNum" sz="quarter" idx="4"/>
          </p:nvPr>
        </p:nvSpPr>
        <p:spPr>
          <a:xfrm>
            <a:off x="7088957" y="4767263"/>
            <a:ext cx="474284" cy="274637"/>
          </a:xfrm>
          <a:prstGeom prst="rect">
            <a:avLst/>
          </a:prstGeom>
        </p:spPr>
        <p:txBody>
          <a:bodyPr vert="horz" lIns="91440" tIns="45720" rIns="91440" bIns="45720" rtlCol="0" anchor="ctr"/>
          <a:lstStyle>
            <a:lvl1pPr algn="ctr">
              <a:defRPr sz="800">
                <a:solidFill>
                  <a:srgbClr val="666666"/>
                </a:solidFill>
              </a:defRPr>
            </a:lvl1pPr>
          </a:lstStyle>
          <a:p>
            <a:fld id="{E2D72577-C5EA-2248-880D-8FE657DD8266}" type="slidenum">
              <a:rPr lang="en-US" smtClean="0"/>
              <a:pPr/>
              <a:t>‹#›</a:t>
            </a:fld>
            <a:endParaRPr lang="en-US" dirty="0"/>
          </a:p>
        </p:txBody>
      </p:sp>
      <p:pic>
        <p:nvPicPr>
          <p:cNvPr id="6" name="Graphic 1">
            <a:extLst>
              <a:ext uri="{FF2B5EF4-FFF2-40B4-BE49-F238E27FC236}">
                <a16:creationId xmlns:a16="http://schemas.microsoft.com/office/drawing/2014/main" id="{42C5437B-A8B1-7201-82B3-76232216AC26}"/>
              </a:ext>
            </a:extLst>
          </p:cNvPr>
          <p:cNvPicPr>
            <a:picLocks noChangeAspect="1"/>
          </p:cNvPicPr>
          <p:nvPr userDrawn="1"/>
        </p:nvPicPr>
        <p:blipFill>
          <a:blip r:embed="rId13" cstate="email">
            <a:extLst>
              <a:ext uri="{28A0092B-C50C-407E-A947-70E740481C1C}">
                <a14:useLocalDpi xmlns:a14="http://schemas.microsoft.com/office/drawing/2010/main" val="0"/>
              </a:ext>
            </a:extLst>
          </a:blip>
          <a:srcRect t="-593" r="79570" b="1"/>
          <a:stretch/>
        </p:blipFill>
        <p:spPr>
          <a:xfrm>
            <a:off x="8189148" y="4499811"/>
            <a:ext cx="457547" cy="400303"/>
          </a:xfrm>
          <a:prstGeom prst="rect">
            <a:avLst/>
          </a:prstGeom>
        </p:spPr>
      </p:pic>
    </p:spTree>
    <p:extLst>
      <p:ext uri="{BB962C8B-B14F-4D97-AF65-F5344CB8AC3E}">
        <p14:creationId xmlns:p14="http://schemas.microsoft.com/office/powerpoint/2010/main" val="539710450"/>
      </p:ext>
    </p:extLst>
  </p:cSld>
  <p:clrMap bg1="lt1" tx1="dk1" bg2="lt2" tx2="dk2" accent1="accent1" accent2="accent2" accent3="accent3" accent4="accent4" accent5="accent5" accent6="accent6" hlink="hlink" folHlink="folHlink"/>
  <p:sldLayoutIdLst>
    <p:sldLayoutId id="2147483741"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54" r:id="rId10"/>
  </p:sldLayoutIdLst>
  <p:hf sldNum="0" hdr="0" dt="0"/>
  <p:txStyles>
    <p:titleStyle>
      <a:lvl1pPr algn="l" rtl="0" eaLnBrk="1" fontAlgn="base" hangingPunct="1">
        <a:lnSpc>
          <a:spcPct val="100000"/>
        </a:lnSpc>
        <a:spcBef>
          <a:spcPct val="0"/>
        </a:spcBef>
        <a:spcAft>
          <a:spcPct val="0"/>
        </a:spcAft>
        <a:defRPr lang="en-US" sz="2600" b="1" dirty="0">
          <a:solidFill>
            <a:srgbClr val="CC0033"/>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285750" indent="-285750" algn="l" rtl="0" eaLnBrk="1" fontAlgn="base" hangingPunct="1">
        <a:spcBef>
          <a:spcPct val="20000"/>
        </a:spcBef>
        <a:spcAft>
          <a:spcPct val="0"/>
        </a:spcAft>
        <a:buClr>
          <a:schemeClr val="tx2"/>
        </a:buClr>
        <a:buFont typeface="Arial" panose="020B0604020202020204" pitchFamily="34" charset="0"/>
        <a:buChar char="•"/>
        <a:defRPr lang="en-US" sz="1800" dirty="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lang="en-US" sz="1600" dirty="0">
          <a:solidFill>
            <a:schemeClr val="tx2"/>
          </a:solidFill>
          <a:latin typeface="+mn-lt"/>
          <a:ea typeface="Geneva" charset="0"/>
          <a:cs typeface="Geneva" charset="0"/>
        </a:defRPr>
      </a:lvl2pPr>
      <a:lvl3pPr marL="1200150" indent="-285750" algn="l" rtl="0" eaLnBrk="1" fontAlgn="base" hangingPunct="1">
        <a:spcBef>
          <a:spcPct val="20000"/>
        </a:spcBef>
        <a:spcAft>
          <a:spcPct val="0"/>
        </a:spcAft>
        <a:buClr>
          <a:schemeClr val="tx2"/>
        </a:buClr>
        <a:buFont typeface="Arial" panose="020B0604020202020204" pitchFamily="34" charset="0"/>
        <a:buChar char="•"/>
        <a:defRPr lang="en-US" sz="1400" dirty="0">
          <a:solidFill>
            <a:schemeClr val="tx2"/>
          </a:solidFill>
          <a:latin typeface="+mn-lt"/>
          <a:ea typeface="Geneva" charset="0"/>
          <a:cs typeface="Geneva" charset="0"/>
        </a:defRPr>
      </a:lvl3pPr>
      <a:lvl4pPr marL="1543050" indent="-171450" algn="l" rtl="0" eaLnBrk="1" fontAlgn="base" hangingPunct="1">
        <a:spcBef>
          <a:spcPct val="20000"/>
        </a:spcBef>
        <a:spcAft>
          <a:spcPct val="0"/>
        </a:spcAft>
        <a:buClr>
          <a:schemeClr val="tx2"/>
        </a:buClr>
        <a:buFont typeface="Arial" panose="020B0604020202020204" pitchFamily="34" charset="0"/>
        <a:buChar char="•"/>
        <a:defRPr lang="en-US" sz="1200" dirty="0">
          <a:solidFill>
            <a:schemeClr val="tx2"/>
          </a:solidFill>
          <a:latin typeface="+mn-lt"/>
          <a:ea typeface="Geneva" charset="0"/>
          <a:cs typeface="Geneva" charset="0"/>
        </a:defRPr>
      </a:lvl4pPr>
      <a:lvl5pPr marL="2000250" indent="-171450" algn="l" rtl="0" eaLnBrk="1" fontAlgn="base" hangingPunct="1">
        <a:spcBef>
          <a:spcPct val="20000"/>
        </a:spcBef>
        <a:spcAft>
          <a:spcPct val="0"/>
        </a:spcAft>
        <a:buClr>
          <a:schemeClr val="tx2"/>
        </a:buClr>
        <a:buFont typeface="Arial" panose="020B0604020202020204" pitchFamily="34" charset="0"/>
        <a:buChar char="•"/>
        <a:defRPr lang="en-US" sz="1000" dirty="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D685AA-EADE-B712-1E5C-4B152F17F3D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7B6CB4-1074-A665-ABA3-E5711CAE235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EAF51-C051-0091-61FD-036C3FA90DC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3BE4593-8EB5-4102-9E38-D57D19945FFE}" type="datetimeFigureOut">
              <a:rPr lang="en-US" smtClean="0"/>
              <a:t>3/19/2026</a:t>
            </a:fld>
            <a:endParaRPr lang="en-US" dirty="0"/>
          </a:p>
        </p:txBody>
      </p:sp>
      <p:sp>
        <p:nvSpPr>
          <p:cNvPr id="5" name="Footer Placeholder 4">
            <a:extLst>
              <a:ext uri="{FF2B5EF4-FFF2-40B4-BE49-F238E27FC236}">
                <a16:creationId xmlns:a16="http://schemas.microsoft.com/office/drawing/2014/main" id="{8C3D02EB-563D-1A26-40F9-CE216B5AA9C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B1B4404-A3F3-8584-1DA4-06904EA7140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922D11B-76BD-466E-8763-3E7305714E4C}" type="slidenum">
              <a:rPr lang="en-US" smtClean="0"/>
              <a:t>‹#›</a:t>
            </a:fld>
            <a:endParaRPr lang="en-US" dirty="0"/>
          </a:p>
        </p:txBody>
      </p:sp>
    </p:spTree>
    <p:extLst>
      <p:ext uri="{BB962C8B-B14F-4D97-AF65-F5344CB8AC3E}">
        <p14:creationId xmlns:p14="http://schemas.microsoft.com/office/powerpoint/2010/main" val="149485747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doi.org/10.1007/s11423-023-10337-7" TargetMode="External"/><Relationship Id="rId3" Type="http://schemas.openxmlformats.org/officeDocument/2006/relationships/hyperlink" Target="https://doi.org/10.1515/edu-2022-0226" TargetMode="External"/><Relationship Id="rId7" Type="http://schemas.openxmlformats.org/officeDocument/2006/relationships/hyperlink" Target="https://doi.org/10.1111/bjet.12235"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doi.org/10.1136/bmjopen-2018-025252" TargetMode="External"/><Relationship Id="rId5" Type="http://schemas.openxmlformats.org/officeDocument/2006/relationships/hyperlink" Target="https://doi.org/10.1186/s41239-017-0042-5" TargetMode="External"/><Relationship Id="rId4" Type="http://schemas.openxmlformats.org/officeDocument/2006/relationships/hyperlink" Target="https://doi.org/10.1001/jama.300.10.118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jstor.org/stable/48754847" TargetMode="External"/><Relationship Id="rId7" Type="http://schemas.openxmlformats.org/officeDocument/2006/relationships/hyperlink" Target="https://doi.org/10.1207/s15516709cog1202_4"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doi.org/10.1111/j.1744-6570.2011.01190.x" TargetMode="External"/><Relationship Id="rId5" Type="http://schemas.openxmlformats.org/officeDocument/2006/relationships/hyperlink" Target="https://doi.org/10.1007/s10648-019-09498-w" TargetMode="External"/><Relationship Id="rId4" Type="http://schemas.openxmlformats.org/officeDocument/2006/relationships/hyperlink" Target="https://doi.org/10.1016/j.tics.2010.09.003"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21F43A55-8E3A-327C-30E7-786F3CA6D438}"/>
              </a:ext>
            </a:extLst>
          </p:cNvPr>
          <p:cNvSpPr txBox="1">
            <a:spLocks/>
          </p:cNvSpPr>
          <p:nvPr/>
        </p:nvSpPr>
        <p:spPr bwMode="auto">
          <a:xfrm>
            <a:off x="388668" y="681239"/>
            <a:ext cx="4378272" cy="182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normAutofit lnSpcReduction="10000"/>
          </a:bodyPr>
          <a:lstStyle>
            <a:lvl1pPr algn="l" rtl="0" eaLnBrk="1" fontAlgn="base" hangingPunct="1">
              <a:lnSpc>
                <a:spcPct val="90000"/>
              </a:lnSpc>
              <a:spcBef>
                <a:spcPct val="0"/>
              </a:spcBef>
              <a:spcAft>
                <a:spcPct val="0"/>
              </a:spcAft>
              <a:defRPr lang="en-US" sz="3400" b="1">
                <a:solidFill>
                  <a:schemeClr val="tx1"/>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r>
              <a:rPr lang="en-US" kern="0" dirty="0"/>
              <a:t>Practical Online Strategies for Community-Based Learning</a:t>
            </a:r>
          </a:p>
        </p:txBody>
      </p:sp>
      <p:sp>
        <p:nvSpPr>
          <p:cNvPr id="9" name="Rectangle 3">
            <a:extLst>
              <a:ext uri="{FF2B5EF4-FFF2-40B4-BE49-F238E27FC236}">
                <a16:creationId xmlns:a16="http://schemas.microsoft.com/office/drawing/2014/main" id="{86A7F50B-D557-2BE1-5575-6B2F11F0608C}"/>
              </a:ext>
            </a:extLst>
          </p:cNvPr>
          <p:cNvSpPr txBox="1">
            <a:spLocks noChangeArrowheads="1"/>
          </p:cNvSpPr>
          <p:nvPr/>
        </p:nvSpPr>
        <p:spPr bwMode="auto">
          <a:xfrm>
            <a:off x="1757915" y="2860052"/>
            <a:ext cx="3068609" cy="11086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3000">
                <a:solidFill>
                  <a:schemeClr val="tx1"/>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algn="l">
              <a:spcBef>
                <a:spcPts val="0"/>
              </a:spcBef>
            </a:pPr>
            <a:r>
              <a:rPr lang="en-US" sz="1600" b="1" kern="0" dirty="0">
                <a:solidFill>
                  <a:srgbClr val="CC0033"/>
                </a:solidFill>
              </a:rPr>
              <a:t>Donna M. Fahey</a:t>
            </a:r>
          </a:p>
          <a:p>
            <a:pPr algn="l">
              <a:spcBef>
                <a:spcPts val="0"/>
              </a:spcBef>
            </a:pPr>
            <a:r>
              <a:rPr lang="en-US" sz="1400" kern="0" dirty="0"/>
              <a:t>Director, Boccolini institute</a:t>
            </a:r>
          </a:p>
        </p:txBody>
      </p:sp>
      <p:pic>
        <p:nvPicPr>
          <p:cNvPr id="5" name="Picture 4">
            <a:extLst>
              <a:ext uri="{FF2B5EF4-FFF2-40B4-BE49-F238E27FC236}">
                <a16:creationId xmlns:a16="http://schemas.microsoft.com/office/drawing/2014/main" id="{34E07670-7906-18ED-F896-64A7ADACCC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0785" y="3421464"/>
            <a:ext cx="1349616" cy="333238"/>
          </a:xfrm>
          <a:prstGeom prst="rect">
            <a:avLst/>
          </a:prstGeom>
        </p:spPr>
      </p:pic>
      <p:pic>
        <p:nvPicPr>
          <p:cNvPr id="13" name="Picture 12">
            <a:extLst>
              <a:ext uri="{FF2B5EF4-FFF2-40B4-BE49-F238E27FC236}">
                <a16:creationId xmlns:a16="http://schemas.microsoft.com/office/drawing/2014/main" id="{A1BBC112-49CB-5F74-2ED1-7177A9B549BA}"/>
              </a:ext>
            </a:extLst>
          </p:cNvPr>
          <p:cNvPicPr>
            <a:picLocks noChangeAspect="1"/>
          </p:cNvPicPr>
          <p:nvPr/>
        </p:nvPicPr>
        <p:blipFill>
          <a:blip r:embed="rId4"/>
          <a:stretch>
            <a:fillRect/>
          </a:stretch>
        </p:blipFill>
        <p:spPr>
          <a:xfrm>
            <a:off x="628650" y="2875199"/>
            <a:ext cx="1047111" cy="928250"/>
          </a:xfrm>
          <a:prstGeom prst="rect">
            <a:avLst/>
          </a:prstGeom>
        </p:spPr>
      </p:pic>
    </p:spTree>
    <p:extLst>
      <p:ext uri="{BB962C8B-B14F-4D97-AF65-F5344CB8AC3E}">
        <p14:creationId xmlns:p14="http://schemas.microsoft.com/office/powerpoint/2010/main" val="292341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DDDF-4ADA-EB7A-08B9-52DD4CE96FBA}"/>
              </a:ext>
            </a:extLst>
          </p:cNvPr>
          <p:cNvSpPr>
            <a:spLocks noGrp="1"/>
          </p:cNvSpPr>
          <p:nvPr>
            <p:ph type="title"/>
          </p:nvPr>
        </p:nvSpPr>
        <p:spPr>
          <a:xfrm>
            <a:off x="628650" y="1"/>
            <a:ext cx="7886700" cy="994172"/>
          </a:xfrm>
        </p:spPr>
        <p:txBody>
          <a:bodyPr>
            <a:normAutofit/>
          </a:bodyPr>
          <a:lstStyle/>
          <a:p>
            <a:pPr fontAlgn="base">
              <a:lnSpc>
                <a:spcPct val="100000"/>
              </a:lnSpc>
              <a:spcAft>
                <a:spcPct val="0"/>
              </a:spcAft>
            </a:pPr>
            <a:r>
              <a:rPr lang="en-US" sz="2800" b="1" dirty="0">
                <a:solidFill>
                  <a:srgbClr val="CC0033"/>
                </a:solidFill>
              </a:rPr>
              <a:t>Four Engagement Strategies</a:t>
            </a:r>
          </a:p>
        </p:txBody>
      </p:sp>
      <p:graphicFrame>
        <p:nvGraphicFramePr>
          <p:cNvPr id="5" name="Table 4">
            <a:extLst>
              <a:ext uri="{FF2B5EF4-FFF2-40B4-BE49-F238E27FC236}">
                <a16:creationId xmlns:a16="http://schemas.microsoft.com/office/drawing/2014/main" id="{4BF64529-A23C-3136-3CFB-1459633062FB}"/>
              </a:ext>
            </a:extLst>
          </p:cNvPr>
          <p:cNvGraphicFramePr>
            <a:graphicFrameLocks noGrp="1"/>
          </p:cNvGraphicFramePr>
          <p:nvPr>
            <p:extLst>
              <p:ext uri="{D42A27DB-BD31-4B8C-83A1-F6EECF244321}">
                <p14:modId xmlns:p14="http://schemas.microsoft.com/office/powerpoint/2010/main" val="1445003387"/>
              </p:ext>
            </p:extLst>
          </p:nvPr>
        </p:nvGraphicFramePr>
        <p:xfrm>
          <a:off x="628650" y="829216"/>
          <a:ext cx="7886701" cy="3560432"/>
        </p:xfrm>
        <a:graphic>
          <a:graphicData uri="http://schemas.openxmlformats.org/drawingml/2006/table">
            <a:tbl>
              <a:tblPr firstRow="1" bandRow="1">
                <a:tableStyleId>{5C22544A-7EE6-4342-B048-85BDC9FD1C3A}</a:tableStyleId>
              </a:tblPr>
              <a:tblGrid>
                <a:gridCol w="1457422">
                  <a:extLst>
                    <a:ext uri="{9D8B030D-6E8A-4147-A177-3AD203B41FA5}">
                      <a16:colId xmlns:a16="http://schemas.microsoft.com/office/drawing/2014/main" val="1267451376"/>
                    </a:ext>
                  </a:extLst>
                </a:gridCol>
                <a:gridCol w="1457422">
                  <a:extLst>
                    <a:ext uri="{9D8B030D-6E8A-4147-A177-3AD203B41FA5}">
                      <a16:colId xmlns:a16="http://schemas.microsoft.com/office/drawing/2014/main" val="34697057"/>
                    </a:ext>
                  </a:extLst>
                </a:gridCol>
                <a:gridCol w="1769401">
                  <a:extLst>
                    <a:ext uri="{9D8B030D-6E8A-4147-A177-3AD203B41FA5}">
                      <a16:colId xmlns:a16="http://schemas.microsoft.com/office/drawing/2014/main" val="18044406"/>
                    </a:ext>
                  </a:extLst>
                </a:gridCol>
                <a:gridCol w="1745034">
                  <a:extLst>
                    <a:ext uri="{9D8B030D-6E8A-4147-A177-3AD203B41FA5}">
                      <a16:colId xmlns:a16="http://schemas.microsoft.com/office/drawing/2014/main" val="2988938694"/>
                    </a:ext>
                  </a:extLst>
                </a:gridCol>
                <a:gridCol w="1457422">
                  <a:extLst>
                    <a:ext uri="{9D8B030D-6E8A-4147-A177-3AD203B41FA5}">
                      <a16:colId xmlns:a16="http://schemas.microsoft.com/office/drawing/2014/main" val="1721027113"/>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Strategy</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Why It Works</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Evidence Anchor</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 Implementation</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Measurement</a:t>
                      </a:r>
                      <a:endParaRPr lang="en-US" sz="1400" dirty="0"/>
                    </a:p>
                  </a:txBody>
                  <a:tcPr marL="68580" marR="68580" marT="34290" marB="34290"/>
                </a:tc>
                <a:extLst>
                  <a:ext uri="{0D108BD9-81ED-4DB2-BD59-A6C34878D82A}">
                    <a16:rowId xmlns:a16="http://schemas.microsoft.com/office/drawing/2014/main" val="3290974045"/>
                  </a:ext>
                </a:extLst>
              </a:tr>
              <a:tr h="773903">
                <a:tc>
                  <a:txBody>
                    <a:bodyPr/>
                    <a:lstStyle/>
                    <a:p>
                      <a:pPr>
                        <a:buNone/>
                      </a:pPr>
                      <a:r>
                        <a:rPr lang="en-US" sz="1200" b="1" dirty="0"/>
                        <a:t>Scenario-Based Learning</a:t>
                      </a:r>
                      <a:endParaRPr lang="en-US" sz="1200" dirty="0"/>
                    </a:p>
                  </a:txBody>
                  <a:tcPr marL="42383" marR="42383" marT="21191" marB="21191" anchor="ctr"/>
                </a:tc>
                <a:tc>
                  <a:txBody>
                    <a:bodyPr/>
                    <a:lstStyle/>
                    <a:p>
                      <a:pPr>
                        <a:buNone/>
                      </a:pPr>
                      <a:r>
                        <a:rPr lang="en-US" sz="1200" dirty="0"/>
                        <a:t>Builds decision-making in realistic context; strengthens transfer to practice</a:t>
                      </a:r>
                    </a:p>
                  </a:txBody>
                  <a:tcPr marL="42383" marR="42383" marT="21191" marB="21191" anchor="ctr"/>
                </a:tc>
                <a:tc>
                  <a:txBody>
                    <a:bodyPr/>
                    <a:lstStyle/>
                    <a:p>
                      <a:pPr>
                        <a:buNone/>
                      </a:pPr>
                      <a:r>
                        <a:rPr lang="en-US" sz="1200" dirty="0"/>
                        <a:t>Situated learning; simulation research (Cook et al., 2013)</a:t>
                      </a:r>
                    </a:p>
                  </a:txBody>
                  <a:tcPr marL="42383" marR="42383" marT="21191" marB="21191" anchor="ctr"/>
                </a:tc>
                <a:tc>
                  <a:txBody>
                    <a:bodyPr/>
                    <a:lstStyle/>
                    <a:p>
                      <a:pPr>
                        <a:buNone/>
                      </a:pPr>
                      <a:r>
                        <a:rPr lang="en-US" sz="1200" dirty="0"/>
                        <a:t>Convert policy into 3-step branching case with immediate feedback</a:t>
                      </a:r>
                    </a:p>
                  </a:txBody>
                  <a:tcPr marL="42383" marR="42383" marT="21191" marB="21191" anchor="ctr"/>
                </a:tc>
                <a:tc>
                  <a:txBody>
                    <a:bodyPr/>
                    <a:lstStyle/>
                    <a:p>
                      <a:pPr>
                        <a:buNone/>
                      </a:pPr>
                      <a:r>
                        <a:rPr lang="en-US" sz="1200" dirty="0"/>
                        <a:t>Scenario accuracy; error patterns; confidence shift</a:t>
                      </a:r>
                    </a:p>
                  </a:txBody>
                  <a:tcPr marL="42383" marR="42383" marT="21191" marB="21191" anchor="ctr"/>
                </a:tc>
                <a:extLst>
                  <a:ext uri="{0D108BD9-81ED-4DB2-BD59-A6C34878D82A}">
                    <a16:rowId xmlns:a16="http://schemas.microsoft.com/office/drawing/2014/main" val="1187228487"/>
                  </a:ext>
                </a:extLst>
              </a:tr>
              <a:tr h="956783">
                <a:tc>
                  <a:txBody>
                    <a:bodyPr/>
                    <a:lstStyle/>
                    <a:p>
                      <a:pPr>
                        <a:buNone/>
                      </a:pPr>
                      <a:r>
                        <a:rPr lang="en-US" sz="1200" b="1" dirty="0"/>
                        <a:t>Microlearning + Spacing</a:t>
                      </a:r>
                      <a:endParaRPr lang="en-US" sz="1200" dirty="0"/>
                    </a:p>
                  </a:txBody>
                  <a:tcPr marL="42383" marR="42383" marT="21191" marB="21191" anchor="ctr"/>
                </a:tc>
                <a:tc>
                  <a:txBody>
                    <a:bodyPr/>
                    <a:lstStyle/>
                    <a:p>
                      <a:pPr>
                        <a:buNone/>
                      </a:pPr>
                      <a:r>
                        <a:rPr lang="en-US" sz="1200" dirty="0"/>
                        <a:t>Reduces cognitive overload; improves retention through repeated retrieval</a:t>
                      </a:r>
                    </a:p>
                  </a:txBody>
                  <a:tcPr marL="42383" marR="42383" marT="21191" marB="21191" anchor="ctr"/>
                </a:tc>
                <a:tc>
                  <a:txBody>
                    <a:bodyPr/>
                    <a:lstStyle/>
                    <a:p>
                      <a:pPr>
                        <a:buNone/>
                      </a:pPr>
                      <a:r>
                        <a:rPr lang="en-US" sz="1200" dirty="0"/>
                        <a:t>Cognitive Load Theory; Spacing Effect (Roediger &amp; Butler, 2011)</a:t>
                      </a:r>
                    </a:p>
                  </a:txBody>
                  <a:tcPr marL="42383" marR="42383" marT="21191" marB="21191" anchor="ctr"/>
                </a:tc>
                <a:tc>
                  <a:txBody>
                    <a:bodyPr/>
                    <a:lstStyle/>
                    <a:p>
                      <a:pPr>
                        <a:buNone/>
                      </a:pPr>
                      <a:r>
                        <a:rPr lang="en-US" sz="1200" dirty="0"/>
                        <a:t>Break 60-min module into 6 short units + 1 follow-up question 48 hrs. later</a:t>
                      </a:r>
                    </a:p>
                  </a:txBody>
                  <a:tcPr marL="42383" marR="42383" marT="21191" marB="21191" anchor="ctr"/>
                </a:tc>
                <a:tc>
                  <a:txBody>
                    <a:bodyPr/>
                    <a:lstStyle/>
                    <a:p>
                      <a:pPr>
                        <a:buNone/>
                      </a:pPr>
                      <a:r>
                        <a:rPr lang="en-US" sz="1200" dirty="0"/>
                        <a:t>Completion consistency; repeat participation; knowledge retention over time</a:t>
                      </a:r>
                    </a:p>
                  </a:txBody>
                  <a:tcPr marL="42383" marR="42383" marT="21191" marB="21191" anchor="ctr"/>
                </a:tc>
                <a:extLst>
                  <a:ext uri="{0D108BD9-81ED-4DB2-BD59-A6C34878D82A}">
                    <a16:rowId xmlns:a16="http://schemas.microsoft.com/office/drawing/2014/main" val="989262403"/>
                  </a:ext>
                </a:extLst>
              </a:tr>
              <a:tr h="773903">
                <a:tc>
                  <a:txBody>
                    <a:bodyPr/>
                    <a:lstStyle/>
                    <a:p>
                      <a:pPr>
                        <a:buNone/>
                      </a:pPr>
                      <a:r>
                        <a:rPr lang="en-US" sz="1200" b="1" dirty="0"/>
                        <a:t>Personalization</a:t>
                      </a:r>
                      <a:endParaRPr lang="en-US" sz="1200" dirty="0"/>
                    </a:p>
                  </a:txBody>
                  <a:tcPr marL="42383" marR="42383" marT="21191" marB="21191" anchor="ctr"/>
                </a:tc>
                <a:tc>
                  <a:txBody>
                    <a:bodyPr/>
                    <a:lstStyle/>
                    <a:p>
                      <a:pPr>
                        <a:buNone/>
                      </a:pPr>
                      <a:r>
                        <a:rPr lang="en-US" sz="1200" dirty="0"/>
                        <a:t>Reduces unnecessary seat time; increases relevance and equity</a:t>
                      </a:r>
                    </a:p>
                  </a:txBody>
                  <a:tcPr marL="42383" marR="42383" marT="21191" marB="21191" anchor="ctr"/>
                </a:tc>
                <a:tc>
                  <a:txBody>
                    <a:bodyPr/>
                    <a:lstStyle/>
                    <a:p>
                      <a:pPr>
                        <a:buNone/>
                      </a:pPr>
                      <a:r>
                        <a:rPr lang="en-US" sz="1200" dirty="0"/>
                        <a:t>Universal Design for Learning (Meyer et al., 2014)</a:t>
                      </a:r>
                    </a:p>
                  </a:txBody>
                  <a:tcPr marL="42383" marR="42383" marT="21191" marB="21191" anchor="ctr"/>
                </a:tc>
                <a:tc>
                  <a:txBody>
                    <a:bodyPr/>
                    <a:lstStyle/>
                    <a:p>
                      <a:pPr>
                        <a:buNone/>
                      </a:pPr>
                      <a:r>
                        <a:rPr lang="en-US" sz="1200" dirty="0"/>
                        <a:t>Add pre-check quiz to allow skip/refresh pathway</a:t>
                      </a:r>
                    </a:p>
                  </a:txBody>
                  <a:tcPr marL="42383" marR="42383" marT="21191" marB="21191" anchor="ctr"/>
                </a:tc>
                <a:tc>
                  <a:txBody>
                    <a:bodyPr/>
                    <a:lstStyle/>
                    <a:p>
                      <a:pPr>
                        <a:buNone/>
                      </a:pPr>
                      <a:r>
                        <a:rPr lang="en-US" sz="1200" dirty="0"/>
                        <a:t>Time-to-completion; placement accuracy; learner satisfaction by role</a:t>
                      </a:r>
                    </a:p>
                  </a:txBody>
                  <a:tcPr marL="42383" marR="42383" marT="21191" marB="21191" anchor="ctr"/>
                </a:tc>
                <a:extLst>
                  <a:ext uri="{0D108BD9-81ED-4DB2-BD59-A6C34878D82A}">
                    <a16:rowId xmlns:a16="http://schemas.microsoft.com/office/drawing/2014/main" val="2854132065"/>
                  </a:ext>
                </a:extLst>
              </a:tr>
              <a:tr h="773903">
                <a:tc>
                  <a:txBody>
                    <a:bodyPr/>
                    <a:lstStyle/>
                    <a:p>
                      <a:pPr>
                        <a:buNone/>
                      </a:pPr>
                      <a:r>
                        <a:rPr lang="en-US" sz="1200" b="1" dirty="0"/>
                        <a:t>Gamification</a:t>
                      </a:r>
                      <a:endParaRPr lang="en-US" sz="1200" dirty="0"/>
                    </a:p>
                  </a:txBody>
                  <a:tcPr marL="42383" marR="42383" marT="21191" marB="21191" anchor="ctr"/>
                </a:tc>
                <a:tc>
                  <a:txBody>
                    <a:bodyPr/>
                    <a:lstStyle/>
                    <a:p>
                      <a:pPr>
                        <a:buNone/>
                      </a:pPr>
                      <a:r>
                        <a:rPr lang="en-US" sz="1200" dirty="0"/>
                        <a:t>Increases persistence and visible progress; reinforces effort</a:t>
                      </a:r>
                    </a:p>
                  </a:txBody>
                  <a:tcPr marL="42383" marR="42383" marT="21191" marB="21191" anchor="ctr"/>
                </a:tc>
                <a:tc>
                  <a:txBody>
                    <a:bodyPr/>
                    <a:lstStyle/>
                    <a:p>
                      <a:pPr>
                        <a:buNone/>
                      </a:pPr>
                      <a:r>
                        <a:rPr lang="en-US" sz="1200" dirty="0"/>
                        <a:t>Motivation &amp; gamification research (Sailer &amp; Hommer, 2017)</a:t>
                      </a:r>
                    </a:p>
                  </a:txBody>
                  <a:tcPr marL="42383" marR="42383" marT="21191" marB="21191" anchor="ctr"/>
                </a:tc>
                <a:tc>
                  <a:txBody>
                    <a:bodyPr/>
                    <a:lstStyle/>
                    <a:p>
                      <a:pPr>
                        <a:buNone/>
                      </a:pPr>
                      <a:r>
                        <a:rPr lang="en-US" sz="1200" dirty="0"/>
                        <a:t>Add progress bar + mastery badge tied to performance</a:t>
                      </a:r>
                    </a:p>
                  </a:txBody>
                  <a:tcPr marL="42383" marR="42383" marT="21191" marB="21191" anchor="ctr"/>
                </a:tc>
                <a:tc>
                  <a:txBody>
                    <a:bodyPr/>
                    <a:lstStyle/>
                    <a:p>
                      <a:pPr>
                        <a:buNone/>
                      </a:pPr>
                      <a:r>
                        <a:rPr lang="en-US" sz="1200" dirty="0"/>
                        <a:t>Return visits; pathway completion; mastery achievement rates</a:t>
                      </a:r>
                    </a:p>
                  </a:txBody>
                  <a:tcPr marL="42383" marR="42383" marT="21191" marB="21191" anchor="ctr"/>
                </a:tc>
                <a:extLst>
                  <a:ext uri="{0D108BD9-81ED-4DB2-BD59-A6C34878D82A}">
                    <a16:rowId xmlns:a16="http://schemas.microsoft.com/office/drawing/2014/main" val="2989331810"/>
                  </a:ext>
                </a:extLst>
              </a:tr>
            </a:tbl>
          </a:graphicData>
        </a:graphic>
      </p:graphicFrame>
      <p:sp>
        <p:nvSpPr>
          <p:cNvPr id="6" name="TextBox 5">
            <a:extLst>
              <a:ext uri="{FF2B5EF4-FFF2-40B4-BE49-F238E27FC236}">
                <a16:creationId xmlns:a16="http://schemas.microsoft.com/office/drawing/2014/main" id="{B5ABBFC0-506A-217D-3EED-DF53B88EEE41}"/>
              </a:ext>
            </a:extLst>
          </p:cNvPr>
          <p:cNvSpPr txBox="1"/>
          <p:nvPr/>
        </p:nvSpPr>
        <p:spPr>
          <a:xfrm>
            <a:off x="579489" y="4528645"/>
            <a:ext cx="8082731"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Aptos" panose="02110004020202020204"/>
                <a:ea typeface="+mn-ea"/>
                <a:cs typeface="+mn-cs"/>
              </a:rPr>
              <a:t>CARE Alignment: Scenario-Based → Contextualized + Active I Microlearning → Reinforced I Personalization → Efficient I Gamification → Reinforced + Persistence</a:t>
            </a:r>
          </a:p>
        </p:txBody>
      </p:sp>
    </p:spTree>
    <p:extLst>
      <p:ext uri="{BB962C8B-B14F-4D97-AF65-F5344CB8AC3E}">
        <p14:creationId xmlns:p14="http://schemas.microsoft.com/office/powerpoint/2010/main" val="80579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A125-17F5-58B8-D5FA-33A395ACE9C1}"/>
              </a:ext>
            </a:extLst>
          </p:cNvPr>
          <p:cNvSpPr>
            <a:spLocks noGrp="1"/>
          </p:cNvSpPr>
          <p:nvPr>
            <p:ph type="title"/>
          </p:nvPr>
        </p:nvSpPr>
        <p:spPr>
          <a:xfrm>
            <a:off x="457200" y="329937"/>
            <a:ext cx="6688318" cy="813816"/>
          </a:xfrm>
        </p:spPr>
        <p:txBody>
          <a:bodyPr wrap="square" anchor="b">
            <a:normAutofit/>
          </a:bodyPr>
          <a:lstStyle/>
          <a:p>
            <a:r>
              <a:rPr lang="en-US" dirty="0"/>
              <a:t>S1 Scenario-Based Learning</a:t>
            </a:r>
          </a:p>
        </p:txBody>
      </p:sp>
      <p:sp>
        <p:nvSpPr>
          <p:cNvPr id="4" name="Text Placeholder 3">
            <a:extLst>
              <a:ext uri="{FF2B5EF4-FFF2-40B4-BE49-F238E27FC236}">
                <a16:creationId xmlns:a16="http://schemas.microsoft.com/office/drawing/2014/main" id="{9D32D972-28F4-FE33-53C8-942E8D096727}"/>
              </a:ext>
            </a:extLst>
          </p:cNvPr>
          <p:cNvSpPr>
            <a:spLocks noGrp="1"/>
          </p:cNvSpPr>
          <p:nvPr>
            <p:ph sz="half" idx="1"/>
          </p:nvPr>
        </p:nvSpPr>
        <p:spPr>
          <a:xfrm>
            <a:off x="457199" y="1263886"/>
            <a:ext cx="3918156" cy="3503377"/>
          </a:xfrm>
        </p:spPr>
        <p:txBody>
          <a:bodyPr wrap="square" anchor="t">
            <a:noAutofit/>
          </a:bodyPr>
          <a:lstStyle/>
          <a:p>
            <a:pPr marL="171450" marR="0" lvl="0" indent="-171450" defTabSz="6858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rPr>
              <a:t>Decision Making</a:t>
            </a:r>
            <a:r>
              <a:rPr kumimoji="0" lang="en-US" sz="1800" b="0" i="0" u="none" strike="noStrike" kern="1200" cap="none" spc="0" normalizeH="0" baseline="0" noProof="0" dirty="0">
                <a:ln>
                  <a:noFill/>
                </a:ln>
                <a:effectLst/>
                <a:uLnTx/>
                <a:uFillTx/>
              </a:rPr>
              <a:t>: Practice choosing the right course of action</a:t>
            </a:r>
          </a:p>
          <a:p>
            <a:pPr marL="171450" marR="0" lvl="0" indent="-171450" defTabSz="6858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rPr>
              <a:t>Confidence</a:t>
            </a:r>
            <a:r>
              <a:rPr kumimoji="0" lang="en-US" sz="1800" b="0" i="0" u="none" strike="noStrike" kern="1200" cap="none" spc="0" normalizeH="0" baseline="0" noProof="0" dirty="0">
                <a:ln>
                  <a:noFill/>
                </a:ln>
                <a:effectLst/>
                <a:uLnTx/>
                <a:uFillTx/>
              </a:rPr>
              <a:t>: Build assurance through safe practice</a:t>
            </a:r>
          </a:p>
          <a:p>
            <a:pPr marL="171450" marR="0" lvl="0" indent="-171450" defTabSz="6858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rPr>
              <a:t>Judgement Under Pressure</a:t>
            </a:r>
            <a:r>
              <a:rPr kumimoji="0" lang="en-US" sz="1800" b="0" i="0" u="none" strike="noStrike" kern="1200" cap="none" spc="0" normalizeH="0" baseline="0" noProof="0" dirty="0">
                <a:ln>
                  <a:noFill/>
                </a:ln>
                <a:effectLst/>
                <a:uLnTx/>
                <a:uFillTx/>
              </a:rPr>
              <a:t>: Develop critical thinking in time-sensitive situations</a:t>
            </a:r>
          </a:p>
          <a:p>
            <a:pPr marL="171450" marR="0" lvl="0" indent="-171450" defTabSz="685800" rtl="0" eaLnBrk="1" fontAlgn="auto" latinLnBrk="0" hangingPunct="1">
              <a:lnSpc>
                <a:spcPct val="113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rPr>
              <a:t>Communication Skills</a:t>
            </a:r>
            <a:r>
              <a:rPr kumimoji="0" lang="en-US" sz="1800" b="0" i="0" u="none" strike="noStrike" kern="1200" cap="none" spc="0" normalizeH="0" baseline="0" noProof="0" dirty="0">
                <a:ln>
                  <a:noFill/>
                </a:ln>
                <a:effectLst/>
                <a:uLnTx/>
                <a:uFillTx/>
              </a:rPr>
              <a:t>: Learn to respond effectively in complex interactions</a:t>
            </a:r>
          </a:p>
        </p:txBody>
      </p:sp>
      <p:pic>
        <p:nvPicPr>
          <p:cNvPr id="6" name="Picture 5">
            <a:extLst>
              <a:ext uri="{FF2B5EF4-FFF2-40B4-BE49-F238E27FC236}">
                <a16:creationId xmlns:a16="http://schemas.microsoft.com/office/drawing/2014/main" id="{94DDA568-FDFB-5C8B-3FB6-3A9F1EDE88EF}"/>
              </a:ext>
            </a:extLst>
          </p:cNvPr>
          <p:cNvPicPr>
            <a:picLocks noChangeAspect="1"/>
          </p:cNvPicPr>
          <p:nvPr/>
        </p:nvPicPr>
        <p:blipFill>
          <a:blip r:embed="rId3" cstate="email">
            <a:extLst>
              <a:ext uri="{28A0092B-C50C-407E-A947-70E740481C1C}">
                <a14:useLocalDpi xmlns:a14="http://schemas.microsoft.com/office/drawing/2010/main" val="0"/>
              </a:ext>
            </a:extLst>
          </a:blip>
          <a:srcRect l="17259" r="17259"/>
          <a:stretch/>
        </p:blipFill>
        <p:spPr>
          <a:xfrm>
            <a:off x="4375355" y="1263886"/>
            <a:ext cx="3083097" cy="3138905"/>
          </a:xfrm>
          <a:prstGeom prst="rect">
            <a:avLst/>
          </a:prstGeom>
          <a:noFill/>
          <a:ln>
            <a:noFill/>
          </a:ln>
        </p:spPr>
      </p:pic>
      <p:sp>
        <p:nvSpPr>
          <p:cNvPr id="11" name="Footer Placeholder 4">
            <a:extLst>
              <a:ext uri="{FF2B5EF4-FFF2-40B4-BE49-F238E27FC236}">
                <a16:creationId xmlns:a16="http://schemas.microsoft.com/office/drawing/2014/main" id="{5654356E-4DDE-9670-8AC7-B5451C424D7F}"/>
              </a:ext>
            </a:extLst>
          </p:cNvPr>
          <p:cNvSpPr>
            <a:spLocks noGrp="1"/>
          </p:cNvSpPr>
          <p:nvPr>
            <p:ph type="ftr" sz="quarter" idx="3"/>
          </p:nvPr>
        </p:nvSpPr>
        <p:spPr>
          <a:xfrm>
            <a:off x="457199" y="4767263"/>
            <a:ext cx="6490356" cy="274637"/>
          </a:xfrm>
        </p:spPr>
        <p:txBody>
          <a:bodyPr/>
          <a:lstStyle/>
          <a:p>
            <a:endParaRPr lang="en-US" dirty="0"/>
          </a:p>
        </p:txBody>
      </p:sp>
    </p:spTree>
    <p:extLst>
      <p:ext uri="{BB962C8B-B14F-4D97-AF65-F5344CB8AC3E}">
        <p14:creationId xmlns:p14="http://schemas.microsoft.com/office/powerpoint/2010/main" val="339450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E807C-5429-A394-DD22-FEF9914A0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D16DF-B83B-AFA1-0D76-128C84FB229F}"/>
              </a:ext>
            </a:extLst>
          </p:cNvPr>
          <p:cNvSpPr>
            <a:spLocks noGrp="1"/>
          </p:cNvSpPr>
          <p:nvPr>
            <p:ph type="title"/>
          </p:nvPr>
        </p:nvSpPr>
        <p:spPr>
          <a:xfrm>
            <a:off x="599769" y="96864"/>
            <a:ext cx="7915580" cy="994517"/>
          </a:xfrm>
        </p:spPr>
        <p:txBody>
          <a:bodyPr>
            <a:normAutofit/>
          </a:bodyPr>
          <a:lstStyle/>
          <a:p>
            <a:r>
              <a:rPr lang="en-US" dirty="0"/>
              <a:t>Why Scenarios Work</a:t>
            </a:r>
          </a:p>
        </p:txBody>
      </p:sp>
      <p:sp>
        <p:nvSpPr>
          <p:cNvPr id="3" name="Content Placeholder 2">
            <a:extLst>
              <a:ext uri="{FF2B5EF4-FFF2-40B4-BE49-F238E27FC236}">
                <a16:creationId xmlns:a16="http://schemas.microsoft.com/office/drawing/2014/main" id="{3EDBE322-0771-299C-CE55-C3907EFF6940}"/>
              </a:ext>
            </a:extLst>
          </p:cNvPr>
          <p:cNvSpPr>
            <a:spLocks noGrp="1"/>
          </p:cNvSpPr>
          <p:nvPr>
            <p:ph idx="1"/>
          </p:nvPr>
        </p:nvSpPr>
        <p:spPr>
          <a:xfrm>
            <a:off x="599769" y="1393349"/>
            <a:ext cx="6860202" cy="3360463"/>
          </a:xfrm>
        </p:spPr>
        <p:txBody>
          <a:bodyPr>
            <a:normAutofit/>
          </a:bodyPr>
          <a:lstStyle/>
          <a:p>
            <a:pPr>
              <a:lnSpc>
                <a:spcPct val="113000"/>
              </a:lnSpc>
              <a:spcBef>
                <a:spcPts val="600"/>
              </a:spcBef>
              <a:spcAft>
                <a:spcPts val="0"/>
              </a:spcAft>
            </a:pPr>
            <a:r>
              <a:rPr lang="en-US" sz="2200" kern="1200" dirty="0"/>
              <a:t>Instead of “What do you remember?” Ask “What do you do?”</a:t>
            </a:r>
          </a:p>
          <a:p>
            <a:pPr>
              <a:lnSpc>
                <a:spcPct val="113000"/>
              </a:lnSpc>
              <a:spcBef>
                <a:spcPts val="600"/>
              </a:spcBef>
              <a:spcAft>
                <a:spcPts val="0"/>
              </a:spcAft>
            </a:pPr>
            <a:r>
              <a:rPr lang="en-US" sz="2200" kern="1200" dirty="0"/>
              <a:t>Anchors learning in authentic context</a:t>
            </a:r>
          </a:p>
          <a:p>
            <a:pPr>
              <a:lnSpc>
                <a:spcPct val="113000"/>
              </a:lnSpc>
              <a:spcBef>
                <a:spcPts val="600"/>
              </a:spcBef>
              <a:spcAft>
                <a:spcPts val="0"/>
              </a:spcAft>
            </a:pPr>
            <a:r>
              <a:rPr lang="en-US" sz="2200" kern="1200" dirty="0"/>
              <a:t>Reduces extraneous cognitive load (because it is relevant)</a:t>
            </a:r>
          </a:p>
          <a:p>
            <a:pPr>
              <a:lnSpc>
                <a:spcPct val="113000"/>
              </a:lnSpc>
              <a:spcBef>
                <a:spcPts val="600"/>
              </a:spcBef>
              <a:spcAft>
                <a:spcPts val="0"/>
              </a:spcAft>
            </a:pPr>
            <a:r>
              <a:rPr lang="en-US" sz="2200" kern="1200" dirty="0"/>
              <a:t>Requires active retrieval and choice</a:t>
            </a:r>
          </a:p>
          <a:p>
            <a:pPr>
              <a:lnSpc>
                <a:spcPct val="113000"/>
              </a:lnSpc>
              <a:spcBef>
                <a:spcPts val="600"/>
              </a:spcBef>
              <a:spcAft>
                <a:spcPts val="0"/>
              </a:spcAft>
            </a:pPr>
            <a:r>
              <a:rPr lang="en-US" sz="2200" kern="1200" dirty="0"/>
              <a:t>Embeds immediate feedback</a:t>
            </a:r>
          </a:p>
          <a:p>
            <a:endParaRPr lang="en-US" sz="1500" dirty="0"/>
          </a:p>
        </p:txBody>
      </p:sp>
    </p:spTree>
    <p:extLst>
      <p:ext uri="{BB962C8B-B14F-4D97-AF65-F5344CB8AC3E}">
        <p14:creationId xmlns:p14="http://schemas.microsoft.com/office/powerpoint/2010/main" val="305245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C1857-B045-E768-7997-81C928A5D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4D1E1-22FC-9382-9F95-5E73EA5607CE}"/>
              </a:ext>
            </a:extLst>
          </p:cNvPr>
          <p:cNvSpPr>
            <a:spLocks noGrp="1"/>
          </p:cNvSpPr>
          <p:nvPr>
            <p:ph type="title"/>
          </p:nvPr>
        </p:nvSpPr>
        <p:spPr>
          <a:xfrm>
            <a:off x="3305672" y="105473"/>
            <a:ext cx="4304496" cy="994172"/>
          </a:xfrm>
        </p:spPr>
        <p:txBody>
          <a:bodyPr/>
          <a:lstStyle/>
          <a:p>
            <a:r>
              <a:rPr lang="en-US" dirty="0"/>
              <a:t>Micro-Scenario Model</a:t>
            </a:r>
          </a:p>
        </p:txBody>
      </p:sp>
      <p:sp>
        <p:nvSpPr>
          <p:cNvPr id="3" name="Content Placeholder 2">
            <a:extLst>
              <a:ext uri="{FF2B5EF4-FFF2-40B4-BE49-F238E27FC236}">
                <a16:creationId xmlns:a16="http://schemas.microsoft.com/office/drawing/2014/main" id="{BFE54626-D2B7-83B7-DF5C-6DF17F80972A}"/>
              </a:ext>
            </a:extLst>
          </p:cNvPr>
          <p:cNvSpPr>
            <a:spLocks noGrp="1"/>
          </p:cNvSpPr>
          <p:nvPr>
            <p:ph idx="1"/>
          </p:nvPr>
        </p:nvSpPr>
        <p:spPr>
          <a:xfrm>
            <a:off x="3305672" y="1099645"/>
            <a:ext cx="4402818" cy="3866493"/>
          </a:xfrm>
        </p:spPr>
        <p:txBody>
          <a:bodyPr>
            <a:normAutofit/>
          </a:bodyPr>
          <a:lstStyle/>
          <a:p>
            <a:pPr>
              <a:lnSpc>
                <a:spcPct val="123000"/>
              </a:lnSpc>
              <a:spcAft>
                <a:spcPts val="0"/>
              </a:spcAft>
            </a:pPr>
            <a:r>
              <a:rPr lang="en-US" b="1" dirty="0"/>
              <a:t>Case</a:t>
            </a:r>
            <a:r>
              <a:rPr lang="en-US" dirty="0"/>
              <a:t>: A person is short of breath. What is your first action?</a:t>
            </a:r>
          </a:p>
          <a:p>
            <a:pPr>
              <a:lnSpc>
                <a:spcPct val="123000"/>
              </a:lnSpc>
              <a:spcAft>
                <a:spcPts val="0"/>
              </a:spcAft>
            </a:pPr>
            <a:r>
              <a:rPr lang="en-US" b="1" dirty="0"/>
              <a:t>Decision</a:t>
            </a:r>
            <a:r>
              <a:rPr lang="en-US" dirty="0"/>
              <a:t>: (call RN, get oxygen, chart)</a:t>
            </a:r>
          </a:p>
          <a:p>
            <a:pPr>
              <a:lnSpc>
                <a:spcPct val="123000"/>
              </a:lnSpc>
              <a:spcAft>
                <a:spcPts val="0"/>
              </a:spcAft>
            </a:pPr>
            <a:r>
              <a:rPr lang="en-US" b="1" dirty="0"/>
              <a:t>Outcome</a:t>
            </a:r>
            <a:r>
              <a:rPr lang="en-US" dirty="0"/>
              <a:t>: Provide immediate feedback</a:t>
            </a:r>
          </a:p>
          <a:p>
            <a:pPr>
              <a:lnSpc>
                <a:spcPct val="123000"/>
              </a:lnSpc>
              <a:spcAft>
                <a:spcPts val="0"/>
              </a:spcAft>
            </a:pPr>
            <a:r>
              <a:rPr lang="en-US" b="1" dirty="0"/>
              <a:t>Explanation</a:t>
            </a:r>
            <a:r>
              <a:rPr lang="en-US" dirty="0"/>
              <a:t>: Explan why the answer is correct/incorrect</a:t>
            </a:r>
          </a:p>
          <a:p>
            <a:pPr>
              <a:lnSpc>
                <a:spcPct val="123000"/>
              </a:lnSpc>
              <a:spcAft>
                <a:spcPts val="0"/>
              </a:spcAft>
            </a:pPr>
            <a:r>
              <a:rPr lang="en-US" b="1" dirty="0"/>
              <a:t>Next Decision </a:t>
            </a:r>
            <a:r>
              <a:rPr lang="en-US" dirty="0"/>
              <a:t>(progressive difficulty)</a:t>
            </a:r>
          </a:p>
          <a:p>
            <a:pPr>
              <a:lnSpc>
                <a:spcPct val="123000"/>
              </a:lnSpc>
              <a:spcAft>
                <a:spcPts val="0"/>
              </a:spcAft>
            </a:pPr>
            <a:r>
              <a:rPr lang="en-US" dirty="0"/>
              <a:t>Practice critical thinking without real-world consequences</a:t>
            </a:r>
          </a:p>
        </p:txBody>
      </p:sp>
      <p:graphicFrame>
        <p:nvGraphicFramePr>
          <p:cNvPr id="6" name="Diagram 5">
            <a:extLst>
              <a:ext uri="{FF2B5EF4-FFF2-40B4-BE49-F238E27FC236}">
                <a16:creationId xmlns:a16="http://schemas.microsoft.com/office/drawing/2014/main" id="{38595629-88D1-B582-35BF-E7C7BC27A9A3}"/>
              </a:ext>
            </a:extLst>
          </p:cNvPr>
          <p:cNvGraphicFramePr/>
          <p:nvPr>
            <p:extLst>
              <p:ext uri="{D42A27DB-BD31-4B8C-83A1-F6EECF244321}">
                <p14:modId xmlns:p14="http://schemas.microsoft.com/office/powerpoint/2010/main" val="3271046815"/>
              </p:ext>
            </p:extLst>
          </p:nvPr>
        </p:nvGraphicFramePr>
        <p:xfrm>
          <a:off x="-1414884" y="638503"/>
          <a:ext cx="6154032" cy="386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269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BA177-9FFB-00C1-05AF-95C4C3469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B2772-1B2D-8D29-A14A-AB6A518FC809}"/>
              </a:ext>
            </a:extLst>
          </p:cNvPr>
          <p:cNvSpPr>
            <a:spLocks noGrp="1"/>
          </p:cNvSpPr>
          <p:nvPr>
            <p:ph type="title"/>
          </p:nvPr>
        </p:nvSpPr>
        <p:spPr>
          <a:xfrm>
            <a:off x="227372" y="201922"/>
            <a:ext cx="7681748" cy="994172"/>
          </a:xfrm>
        </p:spPr>
        <p:txBody>
          <a:bodyPr/>
          <a:lstStyle/>
          <a:p>
            <a:r>
              <a:rPr lang="en-US" dirty="0"/>
              <a:t>Example: From Live Facilitation to Online Scenario</a:t>
            </a:r>
          </a:p>
        </p:txBody>
      </p:sp>
      <p:sp>
        <p:nvSpPr>
          <p:cNvPr id="13" name="TextBox 12">
            <a:extLst>
              <a:ext uri="{FF2B5EF4-FFF2-40B4-BE49-F238E27FC236}">
                <a16:creationId xmlns:a16="http://schemas.microsoft.com/office/drawing/2014/main" id="{E5967B4F-2F9A-FF8A-AE6C-BC9FB1E4FC6B}"/>
              </a:ext>
            </a:extLst>
          </p:cNvPr>
          <p:cNvSpPr txBox="1"/>
          <p:nvPr/>
        </p:nvSpPr>
        <p:spPr>
          <a:xfrm>
            <a:off x="0" y="4563473"/>
            <a:ext cx="7757652" cy="307777"/>
          </a:xfrm>
          <a:prstGeom prst="rect">
            <a:avLst/>
          </a:prstGeom>
          <a:noFill/>
        </p:spPr>
        <p:txBody>
          <a:bodyPr wrap="square" rtlCol="0">
            <a:spAutoFit/>
          </a:bodyPr>
          <a:lstStyle/>
          <a:p>
            <a:pPr algn="ctr"/>
            <a:r>
              <a:rPr lang="en-US" sz="1400" dirty="0"/>
              <a:t>Active learning requires the learner to think, decide, and receive feedback.</a:t>
            </a:r>
          </a:p>
        </p:txBody>
      </p:sp>
      <p:pic>
        <p:nvPicPr>
          <p:cNvPr id="6" name="Picture 5">
            <a:extLst>
              <a:ext uri="{FF2B5EF4-FFF2-40B4-BE49-F238E27FC236}">
                <a16:creationId xmlns:a16="http://schemas.microsoft.com/office/drawing/2014/main" id="{07120568-2F56-6C07-EFD4-51C911636AE0}"/>
              </a:ext>
            </a:extLst>
          </p:cNvPr>
          <p:cNvPicPr>
            <a:picLocks noChangeAspect="1"/>
          </p:cNvPicPr>
          <p:nvPr/>
        </p:nvPicPr>
        <p:blipFill>
          <a:blip r:embed="rId3"/>
          <a:stretch>
            <a:fillRect/>
          </a:stretch>
        </p:blipFill>
        <p:spPr>
          <a:xfrm>
            <a:off x="181281" y="1346506"/>
            <a:ext cx="7395089" cy="3066554"/>
          </a:xfrm>
          <a:prstGeom prst="rect">
            <a:avLst/>
          </a:prstGeom>
        </p:spPr>
      </p:pic>
    </p:spTree>
    <p:extLst>
      <p:ext uri="{BB962C8B-B14F-4D97-AF65-F5344CB8AC3E}">
        <p14:creationId xmlns:p14="http://schemas.microsoft.com/office/powerpoint/2010/main" val="330123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8B56-CE31-B7F5-E64E-14D83697A892}"/>
              </a:ext>
            </a:extLst>
          </p:cNvPr>
          <p:cNvSpPr>
            <a:spLocks noGrp="1"/>
          </p:cNvSpPr>
          <p:nvPr>
            <p:ph type="title"/>
          </p:nvPr>
        </p:nvSpPr>
        <p:spPr/>
        <p:txBody>
          <a:bodyPr/>
          <a:lstStyle/>
          <a:p>
            <a:r>
              <a:rPr lang="en-US" dirty="0"/>
              <a:t>S2 Microlearning</a:t>
            </a:r>
          </a:p>
        </p:txBody>
      </p:sp>
      <p:sp>
        <p:nvSpPr>
          <p:cNvPr id="3" name="Content Placeholder 2">
            <a:extLst>
              <a:ext uri="{FF2B5EF4-FFF2-40B4-BE49-F238E27FC236}">
                <a16:creationId xmlns:a16="http://schemas.microsoft.com/office/drawing/2014/main" id="{71A4C4EF-D2DA-AB2E-2CBC-0E1BF9B531CA}"/>
              </a:ext>
            </a:extLst>
          </p:cNvPr>
          <p:cNvSpPr>
            <a:spLocks noGrp="1"/>
          </p:cNvSpPr>
          <p:nvPr>
            <p:ph idx="1"/>
          </p:nvPr>
        </p:nvSpPr>
        <p:spPr/>
        <p:txBody>
          <a:bodyPr/>
          <a:lstStyle/>
          <a:p>
            <a:pPr>
              <a:lnSpc>
                <a:spcPct val="113000"/>
              </a:lnSpc>
              <a:spcAft>
                <a:spcPts val="0"/>
              </a:spcAft>
            </a:pPr>
            <a:r>
              <a:rPr lang="en-US" sz="1900" dirty="0"/>
              <a:t>A 3-7-minute learning segment built around a single objective</a:t>
            </a:r>
          </a:p>
          <a:p>
            <a:pPr>
              <a:lnSpc>
                <a:spcPct val="113000"/>
              </a:lnSpc>
              <a:spcAft>
                <a:spcPts val="0"/>
              </a:spcAft>
            </a:pPr>
            <a:r>
              <a:rPr lang="en-US" sz="1900" dirty="0"/>
              <a:t>Designed to fit into real workflows and reinforce learning over time</a:t>
            </a:r>
          </a:p>
          <a:p>
            <a:pPr>
              <a:lnSpc>
                <a:spcPct val="113000"/>
              </a:lnSpc>
              <a:spcAft>
                <a:spcPts val="0"/>
              </a:spcAft>
            </a:pPr>
            <a:r>
              <a:rPr lang="en-US" sz="1900" dirty="0"/>
              <a:t>Working memory is limited, microlearning reduces that load </a:t>
            </a:r>
          </a:p>
          <a:p>
            <a:pPr>
              <a:lnSpc>
                <a:spcPct val="113000"/>
              </a:lnSpc>
              <a:spcAft>
                <a:spcPts val="0"/>
              </a:spcAft>
            </a:pPr>
            <a:r>
              <a:rPr lang="en-US" sz="1900" dirty="0"/>
              <a:t>A single reminder question 48 hours later significantly strengthens retention</a:t>
            </a:r>
          </a:p>
          <a:p>
            <a:pPr>
              <a:lnSpc>
                <a:spcPct val="113000"/>
              </a:lnSpc>
              <a:spcAft>
                <a:spcPts val="0"/>
              </a:spcAft>
            </a:pPr>
            <a:r>
              <a:rPr lang="en-US" sz="1900" dirty="0"/>
              <a:t>Microlearning is a delivery format: retrieval + spacing is the mechanism</a:t>
            </a:r>
          </a:p>
        </p:txBody>
      </p:sp>
      <p:sp>
        <p:nvSpPr>
          <p:cNvPr id="4" name="Footer Placeholder 3">
            <a:extLst>
              <a:ext uri="{FF2B5EF4-FFF2-40B4-BE49-F238E27FC236}">
                <a16:creationId xmlns:a16="http://schemas.microsoft.com/office/drawing/2014/main" id="{E49DD719-7F3F-02E2-326D-5E70F75C3997}"/>
              </a:ext>
            </a:extLst>
          </p:cNvPr>
          <p:cNvSpPr>
            <a:spLocks noGrp="1"/>
          </p:cNvSpPr>
          <p:nvPr>
            <p:ph type="ftr" sz="quarter" idx="3"/>
          </p:nvPr>
        </p:nvSpPr>
        <p:spPr/>
        <p:txBody>
          <a:bodyPr/>
          <a:lstStyle/>
          <a:p>
            <a:r>
              <a:rPr lang="en-US" sz="1150" dirty="0"/>
              <a:t>Moore et al., 2024; Sweller, 1988</a:t>
            </a:r>
          </a:p>
        </p:txBody>
      </p:sp>
    </p:spTree>
    <p:extLst>
      <p:ext uri="{BB962C8B-B14F-4D97-AF65-F5344CB8AC3E}">
        <p14:creationId xmlns:p14="http://schemas.microsoft.com/office/powerpoint/2010/main" val="167127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8F0117-0CDA-326A-7C51-F52ADE8F6C0B}"/>
              </a:ext>
            </a:extLst>
          </p:cNvPr>
          <p:cNvSpPr>
            <a:spLocks noGrp="1"/>
          </p:cNvSpPr>
          <p:nvPr>
            <p:ph type="ftr" sz="quarter" idx="3"/>
          </p:nvPr>
        </p:nvSpPr>
        <p:spPr/>
        <p:txBody>
          <a:bodyPr/>
          <a:lstStyle/>
          <a:p>
            <a:endParaRPr lang="en-US" dirty="0"/>
          </a:p>
        </p:txBody>
      </p:sp>
      <p:pic>
        <p:nvPicPr>
          <p:cNvPr id="4" name="Picture 3">
            <a:extLst>
              <a:ext uri="{FF2B5EF4-FFF2-40B4-BE49-F238E27FC236}">
                <a16:creationId xmlns:a16="http://schemas.microsoft.com/office/drawing/2014/main" id="{9DFDA3D7-1988-F6B5-E81B-B55F9039B9C0}"/>
              </a:ext>
            </a:extLst>
          </p:cNvPr>
          <p:cNvPicPr>
            <a:picLocks noChangeAspect="1"/>
          </p:cNvPicPr>
          <p:nvPr/>
        </p:nvPicPr>
        <p:blipFill>
          <a:blip r:embed="rId3"/>
          <a:stretch>
            <a:fillRect/>
          </a:stretch>
        </p:blipFill>
        <p:spPr>
          <a:xfrm>
            <a:off x="93531" y="333943"/>
            <a:ext cx="7605127" cy="4074528"/>
          </a:xfrm>
          <a:prstGeom prst="rect">
            <a:avLst/>
          </a:prstGeom>
        </p:spPr>
      </p:pic>
    </p:spTree>
    <p:extLst>
      <p:ext uri="{BB962C8B-B14F-4D97-AF65-F5344CB8AC3E}">
        <p14:creationId xmlns:p14="http://schemas.microsoft.com/office/powerpoint/2010/main" val="386311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A156-FD5B-B883-41E0-D0D3291B80DA}"/>
              </a:ext>
            </a:extLst>
          </p:cNvPr>
          <p:cNvSpPr>
            <a:spLocks noGrp="1"/>
          </p:cNvSpPr>
          <p:nvPr>
            <p:ph type="title"/>
          </p:nvPr>
        </p:nvSpPr>
        <p:spPr>
          <a:xfrm>
            <a:off x="457200" y="329937"/>
            <a:ext cx="6688318" cy="813816"/>
          </a:xfrm>
        </p:spPr>
        <p:txBody>
          <a:bodyPr wrap="square" anchor="b">
            <a:normAutofit/>
          </a:bodyPr>
          <a:lstStyle/>
          <a:p>
            <a:r>
              <a:rPr lang="en-US" dirty="0"/>
              <a:t>Microlearning Pitfalls</a:t>
            </a:r>
          </a:p>
        </p:txBody>
      </p:sp>
      <p:sp>
        <p:nvSpPr>
          <p:cNvPr id="3" name="Content Placeholder 2">
            <a:extLst>
              <a:ext uri="{FF2B5EF4-FFF2-40B4-BE49-F238E27FC236}">
                <a16:creationId xmlns:a16="http://schemas.microsoft.com/office/drawing/2014/main" id="{21CE3788-C5AE-E010-3CB6-218CB4112C46}"/>
              </a:ext>
            </a:extLst>
          </p:cNvPr>
          <p:cNvSpPr>
            <a:spLocks noGrp="1"/>
          </p:cNvSpPr>
          <p:nvPr>
            <p:ph sz="half" idx="1"/>
          </p:nvPr>
        </p:nvSpPr>
        <p:spPr>
          <a:xfrm>
            <a:off x="457199" y="1263886"/>
            <a:ext cx="3634718" cy="3503377"/>
          </a:xfrm>
        </p:spPr>
        <p:txBody>
          <a:bodyPr wrap="square" anchor="t">
            <a:normAutofit fontScale="85000" lnSpcReduction="10000"/>
          </a:bodyPr>
          <a:lstStyle/>
          <a:p>
            <a:pPr>
              <a:lnSpc>
                <a:spcPct val="133000"/>
              </a:lnSpc>
              <a:spcBef>
                <a:spcPts val="0"/>
              </a:spcBef>
              <a:spcAft>
                <a:spcPts val="0"/>
              </a:spcAft>
              <a:buClrTx/>
            </a:pPr>
            <a:r>
              <a:rPr lang="en-US" sz="1800" b="1" dirty="0"/>
              <a:t>Feedback:</a:t>
            </a:r>
            <a:r>
              <a:rPr lang="en-US" sz="1800" dirty="0"/>
              <a:t> Learners don’t know whether they understood the material correctly.</a:t>
            </a:r>
          </a:p>
          <a:p>
            <a:pPr>
              <a:lnSpc>
                <a:spcPct val="133000"/>
              </a:lnSpc>
              <a:spcBef>
                <a:spcPts val="0"/>
              </a:spcBef>
              <a:spcAft>
                <a:spcPts val="0"/>
              </a:spcAft>
              <a:buClrTx/>
            </a:pPr>
            <a:r>
              <a:rPr lang="en-US" sz="1800" b="1" dirty="0"/>
              <a:t>Relevance:</a:t>
            </a:r>
            <a:r>
              <a:rPr lang="en-US" sz="1800" dirty="0"/>
              <a:t> Content doesn’t connect to real challenges in their workflow.</a:t>
            </a:r>
          </a:p>
          <a:p>
            <a:pPr>
              <a:lnSpc>
                <a:spcPct val="133000"/>
              </a:lnSpc>
              <a:spcBef>
                <a:spcPts val="0"/>
              </a:spcBef>
              <a:spcAft>
                <a:spcPts val="0"/>
              </a:spcAft>
              <a:buClrTx/>
            </a:pPr>
            <a:r>
              <a:rPr lang="en-US" sz="1800" b="1" dirty="0"/>
              <a:t>Reinforcement:</a:t>
            </a:r>
            <a:r>
              <a:rPr lang="en-US" sz="1800" dirty="0"/>
              <a:t> There’s no spaced repetition to strengthen retention.</a:t>
            </a:r>
          </a:p>
          <a:p>
            <a:pPr>
              <a:lnSpc>
                <a:spcPct val="133000"/>
              </a:lnSpc>
              <a:spcBef>
                <a:spcPts val="0"/>
              </a:spcBef>
              <a:spcAft>
                <a:spcPts val="0"/>
              </a:spcAft>
              <a:buClrTx/>
            </a:pPr>
            <a:r>
              <a:rPr lang="en-US" sz="1800" b="1" dirty="0"/>
              <a:t>Application:</a:t>
            </a:r>
            <a:r>
              <a:rPr lang="en-US" sz="1800" dirty="0"/>
              <a:t> Learners aren’t given opportunities to practice or apply what they learned.</a:t>
            </a:r>
          </a:p>
          <a:p>
            <a:pPr>
              <a:lnSpc>
                <a:spcPct val="133000"/>
              </a:lnSpc>
              <a:spcBef>
                <a:spcPts val="0"/>
              </a:spcBef>
              <a:spcAft>
                <a:spcPts val="0"/>
              </a:spcAft>
              <a:buClrTx/>
            </a:pPr>
            <a:r>
              <a:rPr lang="en-US" sz="1800" dirty="0"/>
              <a:t>Too </a:t>
            </a:r>
            <a:r>
              <a:rPr lang="en-US" sz="1800" b="1" dirty="0"/>
              <a:t>short</a:t>
            </a:r>
            <a:r>
              <a:rPr lang="en-US" sz="1800" dirty="0"/>
              <a:t> or </a:t>
            </a:r>
            <a:r>
              <a:rPr lang="en-US" sz="1800" b="1" dirty="0"/>
              <a:t>fragmented</a:t>
            </a:r>
            <a:endParaRPr lang="en-US" sz="1800" dirty="0"/>
          </a:p>
          <a:p>
            <a:pPr>
              <a:lnSpc>
                <a:spcPct val="90000"/>
              </a:lnSpc>
            </a:pPr>
            <a:endParaRPr lang="en-US" sz="1200" dirty="0"/>
          </a:p>
        </p:txBody>
      </p:sp>
      <p:pic>
        <p:nvPicPr>
          <p:cNvPr id="6" name="Picture 5">
            <a:extLst>
              <a:ext uri="{FF2B5EF4-FFF2-40B4-BE49-F238E27FC236}">
                <a16:creationId xmlns:a16="http://schemas.microsoft.com/office/drawing/2014/main" id="{DE7E156C-042C-35B0-3159-809D45B8D3F4}"/>
              </a:ext>
            </a:extLst>
          </p:cNvPr>
          <p:cNvPicPr>
            <a:picLocks noChangeAspect="1"/>
          </p:cNvPicPr>
          <p:nvPr/>
        </p:nvPicPr>
        <p:blipFill>
          <a:blip r:embed="rId3" cstate="email">
            <a:extLst>
              <a:ext uri="{28A0092B-C50C-407E-A947-70E740481C1C}">
                <a14:useLocalDpi xmlns:a14="http://schemas.microsoft.com/office/drawing/2010/main" val="0"/>
              </a:ext>
            </a:extLst>
          </a:blip>
          <a:srcRect l="16061" r="14939"/>
          <a:stretch>
            <a:fillRect/>
          </a:stretch>
        </p:blipFill>
        <p:spPr>
          <a:xfrm>
            <a:off x="4160743" y="902195"/>
            <a:ext cx="3279742" cy="3339109"/>
          </a:xfrm>
          <a:prstGeom prst="rect">
            <a:avLst/>
          </a:prstGeom>
          <a:noFill/>
          <a:ln>
            <a:noFill/>
          </a:ln>
        </p:spPr>
      </p:pic>
      <p:sp>
        <p:nvSpPr>
          <p:cNvPr id="11" name="Footer Placeholder 4">
            <a:extLst>
              <a:ext uri="{FF2B5EF4-FFF2-40B4-BE49-F238E27FC236}">
                <a16:creationId xmlns:a16="http://schemas.microsoft.com/office/drawing/2014/main" id="{DF69AB63-06DE-88EE-29F3-1CEA7E396CF6}"/>
              </a:ext>
            </a:extLst>
          </p:cNvPr>
          <p:cNvSpPr>
            <a:spLocks noGrp="1"/>
          </p:cNvSpPr>
          <p:nvPr>
            <p:ph type="ftr" sz="quarter" idx="3"/>
          </p:nvPr>
        </p:nvSpPr>
        <p:spPr>
          <a:xfrm>
            <a:off x="457199" y="4767263"/>
            <a:ext cx="6490356" cy="274637"/>
          </a:xfrm>
        </p:spPr>
        <p:txBody>
          <a:bodyPr/>
          <a:lstStyle/>
          <a:p>
            <a:endParaRPr lang="en-US" dirty="0"/>
          </a:p>
        </p:txBody>
      </p:sp>
    </p:spTree>
    <p:extLst>
      <p:ext uri="{BB962C8B-B14F-4D97-AF65-F5344CB8AC3E}">
        <p14:creationId xmlns:p14="http://schemas.microsoft.com/office/powerpoint/2010/main" val="112356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4B81-B229-9710-E982-3A5582E5027B}"/>
              </a:ext>
            </a:extLst>
          </p:cNvPr>
          <p:cNvSpPr>
            <a:spLocks noGrp="1"/>
          </p:cNvSpPr>
          <p:nvPr>
            <p:ph type="title"/>
          </p:nvPr>
        </p:nvSpPr>
        <p:spPr>
          <a:xfrm>
            <a:off x="349561" y="382846"/>
            <a:ext cx="5264658" cy="998130"/>
          </a:xfrm>
        </p:spPr>
        <p:txBody>
          <a:bodyPr>
            <a:normAutofit fontScale="90000"/>
          </a:bodyPr>
          <a:lstStyle/>
          <a:p>
            <a:r>
              <a:rPr lang="en-US" sz="3000" dirty="0"/>
              <a:t>Microlearning</a:t>
            </a:r>
            <a:br>
              <a:rPr lang="en-US" sz="3000" dirty="0"/>
            </a:br>
            <a:r>
              <a:rPr lang="en-US" sz="3000" dirty="0"/>
              <a:t>Hospital Partnership</a:t>
            </a:r>
            <a:endParaRPr lang="en-US" sz="2775" dirty="0"/>
          </a:p>
        </p:txBody>
      </p:sp>
      <p:sp>
        <p:nvSpPr>
          <p:cNvPr id="3" name="Content Placeholder 2">
            <a:extLst>
              <a:ext uri="{FF2B5EF4-FFF2-40B4-BE49-F238E27FC236}">
                <a16:creationId xmlns:a16="http://schemas.microsoft.com/office/drawing/2014/main" id="{93848140-B25E-7889-4155-F39E612D80D3}"/>
              </a:ext>
            </a:extLst>
          </p:cNvPr>
          <p:cNvSpPr>
            <a:spLocks noGrp="1"/>
          </p:cNvSpPr>
          <p:nvPr>
            <p:ph idx="1"/>
          </p:nvPr>
        </p:nvSpPr>
        <p:spPr>
          <a:xfrm>
            <a:off x="852776" y="1645577"/>
            <a:ext cx="3328527" cy="2931439"/>
          </a:xfrm>
        </p:spPr>
        <p:txBody>
          <a:bodyPr>
            <a:normAutofit/>
          </a:bodyPr>
          <a:lstStyle/>
          <a:p>
            <a:pPr marL="0" indent="0">
              <a:buNone/>
            </a:pPr>
            <a:br>
              <a:rPr lang="en-US" sz="1500" dirty="0"/>
            </a:br>
            <a:endParaRPr lang="en-US" sz="1500" dirty="0"/>
          </a:p>
          <a:p>
            <a:endParaRPr lang="en-US" sz="1500" dirty="0"/>
          </a:p>
        </p:txBody>
      </p:sp>
      <p:pic>
        <p:nvPicPr>
          <p:cNvPr id="5" name="Picture 4">
            <a:extLst>
              <a:ext uri="{FF2B5EF4-FFF2-40B4-BE49-F238E27FC236}">
                <a16:creationId xmlns:a16="http://schemas.microsoft.com/office/drawing/2014/main" id="{F0C22114-5D34-A411-8ECE-146D678EB1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32142" y="179595"/>
            <a:ext cx="3606362" cy="4668432"/>
          </a:xfrm>
          <a:prstGeom prst="rect">
            <a:avLst/>
          </a:prstGeom>
        </p:spPr>
      </p:pic>
      <p:sp>
        <p:nvSpPr>
          <p:cNvPr id="6" name="Content Placeholder 2">
            <a:extLst>
              <a:ext uri="{FF2B5EF4-FFF2-40B4-BE49-F238E27FC236}">
                <a16:creationId xmlns:a16="http://schemas.microsoft.com/office/drawing/2014/main" id="{7A657D45-6962-DCC8-EF47-18FFBC49A1DB}"/>
              </a:ext>
            </a:extLst>
          </p:cNvPr>
          <p:cNvSpPr txBox="1">
            <a:spLocks/>
          </p:cNvSpPr>
          <p:nvPr/>
        </p:nvSpPr>
        <p:spPr>
          <a:xfrm>
            <a:off x="349561" y="1469176"/>
            <a:ext cx="3831742" cy="349472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000"/>
              </a:lnSpc>
              <a:spcBef>
                <a:spcPts val="0"/>
              </a:spcBef>
            </a:pPr>
            <a:r>
              <a:rPr lang="en-US" sz="1800" dirty="0"/>
              <a:t>Identified gap in end-of-life clinical confidence</a:t>
            </a:r>
          </a:p>
          <a:p>
            <a:pPr>
              <a:lnSpc>
                <a:spcPct val="113000"/>
              </a:lnSpc>
              <a:spcBef>
                <a:spcPts val="0"/>
              </a:spcBef>
            </a:pPr>
            <a:r>
              <a:rPr lang="en-US" sz="1800" dirty="0"/>
              <a:t>Traditional lecture model → low retention</a:t>
            </a:r>
          </a:p>
          <a:p>
            <a:pPr>
              <a:lnSpc>
                <a:spcPct val="113000"/>
              </a:lnSpc>
              <a:spcBef>
                <a:spcPts val="0"/>
              </a:spcBef>
            </a:pPr>
            <a:r>
              <a:rPr lang="en-US" sz="1800" dirty="0"/>
              <a:t>Designed QR-based just-in-time support</a:t>
            </a:r>
          </a:p>
          <a:p>
            <a:pPr>
              <a:lnSpc>
                <a:spcPct val="113000"/>
              </a:lnSpc>
              <a:spcBef>
                <a:spcPts val="0"/>
              </a:spcBef>
            </a:pPr>
            <a:r>
              <a:rPr lang="en-US" sz="1800" dirty="0"/>
              <a:t>Linked learning to real bedside decisions</a:t>
            </a:r>
          </a:p>
          <a:p>
            <a:pPr>
              <a:lnSpc>
                <a:spcPct val="113000"/>
              </a:lnSpc>
              <a:spcBef>
                <a:spcPts val="0"/>
              </a:spcBef>
            </a:pPr>
            <a:r>
              <a:rPr lang="en-US" sz="1800" dirty="0"/>
              <a:t>Observed behavior shifts + strengthened partnership</a:t>
            </a:r>
          </a:p>
        </p:txBody>
      </p:sp>
    </p:spTree>
    <p:extLst>
      <p:ext uri="{BB962C8B-B14F-4D97-AF65-F5344CB8AC3E}">
        <p14:creationId xmlns:p14="http://schemas.microsoft.com/office/powerpoint/2010/main" val="396856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5426-D4C5-BB93-EC9E-1AF69D0D1996}"/>
              </a:ext>
            </a:extLst>
          </p:cNvPr>
          <p:cNvSpPr>
            <a:spLocks noGrp="1"/>
          </p:cNvSpPr>
          <p:nvPr>
            <p:ph type="title"/>
          </p:nvPr>
        </p:nvSpPr>
        <p:spPr/>
        <p:txBody>
          <a:bodyPr/>
          <a:lstStyle/>
          <a:p>
            <a:r>
              <a:rPr lang="en-US" sz="2800" dirty="0"/>
              <a:t>S3 Personalization</a:t>
            </a:r>
          </a:p>
        </p:txBody>
      </p:sp>
      <p:sp>
        <p:nvSpPr>
          <p:cNvPr id="4" name="Text Placeholder 3">
            <a:extLst>
              <a:ext uri="{FF2B5EF4-FFF2-40B4-BE49-F238E27FC236}">
                <a16:creationId xmlns:a16="http://schemas.microsoft.com/office/drawing/2014/main" id="{EDFBF96C-C5E6-4D8C-A5D4-297B2E7C4831}"/>
              </a:ext>
            </a:extLst>
          </p:cNvPr>
          <p:cNvSpPr>
            <a:spLocks noGrp="1"/>
          </p:cNvSpPr>
          <p:nvPr>
            <p:ph type="body" sz="half" idx="2"/>
          </p:nvPr>
        </p:nvSpPr>
        <p:spPr>
          <a:xfrm>
            <a:off x="457200" y="1348033"/>
            <a:ext cx="3564194" cy="3247175"/>
          </a:xfrm>
        </p:spPr>
        <p:txBody>
          <a:bodyPr/>
          <a:lstStyle/>
          <a:p>
            <a:pPr marL="285750" marR="0" lvl="0" indent="-285750" algn="l" defTabSz="914400" rtl="0" eaLnBrk="1" fontAlgn="base" latinLnBrk="0" hangingPunct="1">
              <a:lnSpc>
                <a:spcPct val="113000"/>
              </a:lnSpc>
              <a:spcBef>
                <a:spcPts val="600"/>
              </a:spcBef>
              <a:spcAft>
                <a:spcPts val="0"/>
              </a:spcAft>
              <a:buClr>
                <a:srgbClr val="E3F3EF">
                  <a:lumMod val="50000"/>
                </a:srgbClr>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Reduces redundancy</a:t>
            </a:r>
          </a:p>
          <a:p>
            <a:pPr marL="285750" marR="0" lvl="0" indent="-285750" algn="l" defTabSz="914400" rtl="0" eaLnBrk="1" fontAlgn="base" latinLnBrk="0" hangingPunct="1">
              <a:lnSpc>
                <a:spcPct val="113000"/>
              </a:lnSpc>
              <a:spcBef>
                <a:spcPts val="600"/>
              </a:spcBef>
              <a:spcAft>
                <a:spcPts val="0"/>
              </a:spcAft>
              <a:buClr>
                <a:srgbClr val="E3F3EF">
                  <a:lumMod val="50000"/>
                </a:srgbClr>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Aligns to role</a:t>
            </a:r>
          </a:p>
          <a:p>
            <a:pPr marL="285750" marR="0" lvl="0" indent="-285750" algn="l" defTabSz="914400" rtl="0" eaLnBrk="1" fontAlgn="base" latinLnBrk="0" hangingPunct="1">
              <a:lnSpc>
                <a:spcPct val="113000"/>
              </a:lnSpc>
              <a:spcBef>
                <a:spcPts val="600"/>
              </a:spcBef>
              <a:spcAft>
                <a:spcPts val="0"/>
              </a:spcAft>
              <a:buClr>
                <a:srgbClr val="E3F3EF">
                  <a:lumMod val="50000"/>
                </a:srgbClr>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Respects the learner’s time</a:t>
            </a:r>
          </a:p>
          <a:p>
            <a:pPr marL="285750" marR="0" lvl="0" indent="-285750" algn="l" defTabSz="914400" rtl="0" eaLnBrk="1" fontAlgn="base" latinLnBrk="0" hangingPunct="1">
              <a:lnSpc>
                <a:spcPct val="113000"/>
              </a:lnSpc>
              <a:spcBef>
                <a:spcPts val="600"/>
              </a:spcBef>
              <a:spcAft>
                <a:spcPts val="0"/>
              </a:spcAft>
              <a:buClr>
                <a:srgbClr val="E3F3EF">
                  <a:lumMod val="50000"/>
                </a:srgbClr>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Strengthens the </a:t>
            </a:r>
            <a:r>
              <a:rPr kumimoji="0" lang="en-US" sz="1800" b="1" i="0" u="none" strike="noStrike" kern="0" cap="none" spc="0" normalizeH="0" baseline="0" noProof="0" dirty="0">
                <a:ln>
                  <a:noFill/>
                </a:ln>
                <a:solidFill>
                  <a:srgbClr val="000000"/>
                </a:solidFill>
                <a:effectLst/>
                <a:uLnTx/>
                <a:uFillTx/>
                <a:latin typeface="Arial"/>
              </a:rPr>
              <a:t>Efficient</a:t>
            </a:r>
            <a:r>
              <a:rPr kumimoji="0" lang="en-US" sz="1800" b="0" i="0" u="none" strike="noStrike" kern="0" cap="none" spc="0" normalizeH="0" baseline="0" noProof="0" dirty="0">
                <a:ln>
                  <a:noFill/>
                </a:ln>
                <a:solidFill>
                  <a:srgbClr val="000000"/>
                </a:solidFill>
                <a:effectLst/>
                <a:uLnTx/>
                <a:uFillTx/>
                <a:latin typeface="Arial"/>
              </a:rPr>
              <a:t> dimension of the CARE Loop.</a:t>
            </a:r>
          </a:p>
          <a:p>
            <a:pPr marL="285750" marR="0" lvl="0" indent="-285750" algn="l" defTabSz="914400" rtl="0" eaLnBrk="1" fontAlgn="base" latinLnBrk="0" hangingPunct="1">
              <a:lnSpc>
                <a:spcPct val="113000"/>
              </a:lnSpc>
              <a:spcBef>
                <a:spcPts val="600"/>
              </a:spcBef>
              <a:spcAft>
                <a:spcPts val="0"/>
              </a:spcAft>
              <a:buClr>
                <a:srgbClr val="E3F3EF">
                  <a:lumMod val="50000"/>
                </a:srgbClr>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rPr>
              <a:t>Ensures that learning time is proportional to learning need</a:t>
            </a:r>
          </a:p>
          <a:p>
            <a:endParaRPr lang="en-US" dirty="0"/>
          </a:p>
        </p:txBody>
      </p:sp>
      <p:sp>
        <p:nvSpPr>
          <p:cNvPr id="5" name="Footer Placeholder 4">
            <a:extLst>
              <a:ext uri="{FF2B5EF4-FFF2-40B4-BE49-F238E27FC236}">
                <a16:creationId xmlns:a16="http://schemas.microsoft.com/office/drawing/2014/main" id="{84016659-A5C0-E9A6-7A8C-818C6AA651C3}"/>
              </a:ext>
            </a:extLst>
          </p:cNvPr>
          <p:cNvSpPr>
            <a:spLocks noGrp="1"/>
          </p:cNvSpPr>
          <p:nvPr>
            <p:ph type="ftr" sz="quarter" idx="3"/>
          </p:nvPr>
        </p:nvSpPr>
        <p:spPr/>
        <p:txBody>
          <a:bodyPr/>
          <a:lstStyle/>
          <a:p>
            <a:r>
              <a:rPr lang="en-US" sz="1150" dirty="0"/>
              <a:t>Fontaine et al., 2019 </a:t>
            </a:r>
          </a:p>
        </p:txBody>
      </p:sp>
      <p:graphicFrame>
        <p:nvGraphicFramePr>
          <p:cNvPr id="10" name="Diagram 9">
            <a:extLst>
              <a:ext uri="{FF2B5EF4-FFF2-40B4-BE49-F238E27FC236}">
                <a16:creationId xmlns:a16="http://schemas.microsoft.com/office/drawing/2014/main" id="{336DDA73-953A-B17F-6A65-435FCF2101CE}"/>
              </a:ext>
            </a:extLst>
          </p:cNvPr>
          <p:cNvGraphicFramePr/>
          <p:nvPr>
            <p:extLst>
              <p:ext uri="{D42A27DB-BD31-4B8C-83A1-F6EECF244321}">
                <p14:modId xmlns:p14="http://schemas.microsoft.com/office/powerpoint/2010/main" val="4223136641"/>
              </p:ext>
            </p:extLst>
          </p:nvPr>
        </p:nvGraphicFramePr>
        <p:xfrm>
          <a:off x="2816771" y="862268"/>
          <a:ext cx="6042093" cy="362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92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5192-F4BD-31D3-87D6-7689365DC68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89BF1DFA-6881-6DFD-6E04-766B2D202A64}"/>
              </a:ext>
            </a:extLst>
          </p:cNvPr>
          <p:cNvSpPr>
            <a:spLocks noGrp="1"/>
          </p:cNvSpPr>
          <p:nvPr>
            <p:ph idx="1"/>
          </p:nvPr>
        </p:nvSpPr>
        <p:spPr/>
        <p:txBody>
          <a:bodyPr/>
          <a:lstStyle/>
          <a:p>
            <a:pPr marL="0" indent="0">
              <a:lnSpc>
                <a:spcPct val="113000"/>
              </a:lnSpc>
              <a:spcBef>
                <a:spcPts val="600"/>
              </a:spcBef>
              <a:spcAft>
                <a:spcPts val="0"/>
              </a:spcAft>
              <a:buNone/>
            </a:pPr>
            <a:r>
              <a:rPr lang="en-US" dirty="0"/>
              <a:t>By the end of this session, learners will be able to :</a:t>
            </a:r>
          </a:p>
          <a:p>
            <a:pPr>
              <a:lnSpc>
                <a:spcPct val="113000"/>
              </a:lnSpc>
              <a:spcBef>
                <a:spcPts val="600"/>
              </a:spcBef>
              <a:spcAft>
                <a:spcPts val="0"/>
              </a:spcAft>
              <a:buClrTx/>
            </a:pPr>
            <a:r>
              <a:rPr lang="en-US" dirty="0"/>
              <a:t>Explain the structural barriers that limit engagement in community-based learning environments</a:t>
            </a:r>
          </a:p>
          <a:p>
            <a:pPr>
              <a:lnSpc>
                <a:spcPct val="113000"/>
              </a:lnSpc>
              <a:spcBef>
                <a:spcPts val="600"/>
              </a:spcBef>
              <a:spcAft>
                <a:spcPts val="0"/>
              </a:spcAft>
              <a:buClrTx/>
            </a:pPr>
            <a:r>
              <a:rPr lang="en-US" dirty="0"/>
              <a:t>Apply the CARE Loop to design learning that strengthens transfer, reinforcement, efficiency, and persistence</a:t>
            </a:r>
          </a:p>
          <a:p>
            <a:pPr>
              <a:lnSpc>
                <a:spcPct val="113000"/>
              </a:lnSpc>
              <a:spcBef>
                <a:spcPts val="600"/>
              </a:spcBef>
              <a:spcAft>
                <a:spcPts val="0"/>
              </a:spcAft>
              <a:buClrTx/>
            </a:pPr>
            <a:r>
              <a:rPr lang="en-US" dirty="0"/>
              <a:t>Develop a scalable engagement strategy that can be piloted within 30 days in their own setting</a:t>
            </a:r>
          </a:p>
        </p:txBody>
      </p:sp>
      <p:sp>
        <p:nvSpPr>
          <p:cNvPr id="4" name="Footer Placeholder 3">
            <a:extLst>
              <a:ext uri="{FF2B5EF4-FFF2-40B4-BE49-F238E27FC236}">
                <a16:creationId xmlns:a16="http://schemas.microsoft.com/office/drawing/2014/main" id="{BFAC76A2-1FF5-8DB1-2954-E7B8B7296E06}"/>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754346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FF20-B1C8-9DC4-88A8-95E9A80818CC}"/>
              </a:ext>
            </a:extLst>
          </p:cNvPr>
          <p:cNvSpPr>
            <a:spLocks noGrp="1"/>
          </p:cNvSpPr>
          <p:nvPr>
            <p:ph type="title"/>
          </p:nvPr>
        </p:nvSpPr>
        <p:spPr>
          <a:xfrm>
            <a:off x="457199" y="108583"/>
            <a:ext cx="6688318" cy="810706"/>
          </a:xfrm>
        </p:spPr>
        <p:txBody>
          <a:bodyPr/>
          <a:lstStyle/>
          <a:p>
            <a:r>
              <a:rPr lang="en-US" dirty="0"/>
              <a:t>Personalization: Low-Tech to High-Tech</a:t>
            </a:r>
          </a:p>
        </p:txBody>
      </p:sp>
      <p:sp>
        <p:nvSpPr>
          <p:cNvPr id="9" name="Text 2"/>
          <p:cNvSpPr/>
          <p:nvPr/>
        </p:nvSpPr>
        <p:spPr>
          <a:xfrm>
            <a:off x="477897" y="1584712"/>
            <a:ext cx="2206309" cy="2009521"/>
          </a:xfrm>
          <a:prstGeom prst="rect">
            <a:avLst/>
          </a:prstGeom>
          <a:noFill/>
          <a:ln/>
        </p:spPr>
        <p:txBody>
          <a:bodyPr wrap="square" lIns="0" tIns="0" rIns="0" bIns="0" rtlCol="0" anchor="t"/>
          <a:lstStyle/>
          <a:p>
            <a:pPr marL="257175" indent="-257175">
              <a:lnSpc>
                <a:spcPts val="1781"/>
              </a:lnSpc>
              <a:buFont typeface="Arial" panose="020B0604020202020204" pitchFamily="34" charset="0"/>
              <a:buChar char="•"/>
            </a:pPr>
            <a:r>
              <a:rPr lang="en-US" sz="1500" dirty="0">
                <a:solidFill>
                  <a:srgbClr val="000000"/>
                </a:solidFill>
                <a:ea typeface="Inter" pitchFamily="34" charset="-122"/>
                <a:cs typeface="Inter" pitchFamily="34" charset="-120"/>
              </a:rPr>
              <a:t>Self-assessment + learner choice of pathway</a:t>
            </a:r>
          </a:p>
          <a:p>
            <a:pPr marL="257175" indent="-257175">
              <a:lnSpc>
                <a:spcPts val="1781"/>
              </a:lnSpc>
              <a:buFont typeface="Arial" panose="020B0604020202020204" pitchFamily="34" charset="0"/>
              <a:buChar char="•"/>
            </a:pPr>
            <a:r>
              <a:rPr lang="en-US" sz="1500" dirty="0">
                <a:solidFill>
                  <a:srgbClr val="000000"/>
                </a:solidFill>
                <a:ea typeface="Inter" pitchFamily="34" charset="-122"/>
                <a:cs typeface="Inter" pitchFamily="34" charset="-120"/>
              </a:rPr>
              <a:t>Optional refreshers / “chose your path” modules </a:t>
            </a:r>
          </a:p>
          <a:p>
            <a:pPr marL="257175" indent="-257175">
              <a:lnSpc>
                <a:spcPts val="1781"/>
              </a:lnSpc>
              <a:buFont typeface="Arial" panose="020B0604020202020204" pitchFamily="34" charset="0"/>
              <a:buChar char="•"/>
            </a:pPr>
            <a:r>
              <a:rPr lang="en-US" sz="1500" dirty="0">
                <a:solidFill>
                  <a:srgbClr val="000000"/>
                </a:solidFill>
                <a:ea typeface="Inter" pitchFamily="34" charset="-122"/>
                <a:cs typeface="Inter" pitchFamily="34" charset="-120"/>
              </a:rPr>
              <a:t>Reflection prompts tied to real practice</a:t>
            </a:r>
          </a:p>
          <a:p>
            <a:pPr marL="257175" indent="-257175">
              <a:lnSpc>
                <a:spcPts val="1781"/>
              </a:lnSpc>
              <a:buFont typeface="Arial" panose="020B0604020202020204" pitchFamily="34" charset="0"/>
              <a:buChar char="•"/>
            </a:pPr>
            <a:endParaRPr lang="en-US" sz="1500" dirty="0"/>
          </a:p>
        </p:txBody>
      </p:sp>
      <p:sp>
        <p:nvSpPr>
          <p:cNvPr id="11" name="Text 4"/>
          <p:cNvSpPr/>
          <p:nvPr/>
        </p:nvSpPr>
        <p:spPr>
          <a:xfrm>
            <a:off x="2935272" y="1584712"/>
            <a:ext cx="2288932" cy="2049383"/>
          </a:xfrm>
          <a:prstGeom prst="rect">
            <a:avLst/>
          </a:prstGeom>
          <a:noFill/>
          <a:ln/>
        </p:spPr>
        <p:txBody>
          <a:bodyPr wrap="square" lIns="0" tIns="0" rIns="0" bIns="0" rtlCol="0" anchor="t"/>
          <a:lstStyle/>
          <a:p>
            <a:pPr marL="342900" indent="-342900">
              <a:lnSpc>
                <a:spcPts val="1781"/>
              </a:lnSpc>
              <a:buFont typeface="Arial" panose="020B0604020202020204" pitchFamily="34" charset="0"/>
              <a:buChar char="•"/>
            </a:pPr>
            <a:r>
              <a:rPr lang="en-US" sz="1500" dirty="0">
                <a:solidFill>
                  <a:srgbClr val="000000"/>
                </a:solidFill>
                <a:ea typeface="Inter" pitchFamily="34" charset="-122"/>
                <a:cs typeface="Inter" pitchFamily="34" charset="-120"/>
              </a:rPr>
              <a:t>Optional pathways based on role or experience</a:t>
            </a:r>
          </a:p>
          <a:p>
            <a:pPr marL="342900" indent="-342900">
              <a:buFont typeface="Arial" panose="020B0604020202020204" pitchFamily="34" charset="0"/>
              <a:buChar char="•"/>
            </a:pPr>
            <a:r>
              <a:rPr lang="en-US" sz="1500" dirty="0"/>
              <a:t>role-based learning pathways</a:t>
            </a:r>
          </a:p>
          <a:p>
            <a:pPr marL="342900" indent="-342900">
              <a:buFont typeface="Arial" panose="020B0604020202020204" pitchFamily="34" charset="0"/>
              <a:buChar char="•"/>
            </a:pPr>
            <a:r>
              <a:rPr lang="en-US" sz="1500" dirty="0"/>
              <a:t>competency checklists + targeted resources</a:t>
            </a:r>
          </a:p>
          <a:p>
            <a:pPr marL="342900" indent="-342900">
              <a:buFont typeface="Arial" panose="020B0604020202020204" pitchFamily="34" charset="0"/>
              <a:buChar char="•"/>
            </a:pPr>
            <a:r>
              <a:rPr lang="en-US" sz="1500" dirty="0"/>
              <a:t>adaptive release based on quiz performance</a:t>
            </a:r>
            <a:endParaRPr lang="en-US" sz="1500" dirty="0">
              <a:solidFill>
                <a:srgbClr val="000000"/>
              </a:solidFill>
              <a:ea typeface="Inter" pitchFamily="34" charset="-122"/>
              <a:cs typeface="Inter" pitchFamily="34" charset="-120"/>
            </a:endParaRPr>
          </a:p>
          <a:p>
            <a:pPr>
              <a:lnSpc>
                <a:spcPts val="1781"/>
              </a:lnSpc>
            </a:pPr>
            <a:endParaRPr lang="en-US" sz="1500" dirty="0"/>
          </a:p>
        </p:txBody>
      </p:sp>
      <p:sp>
        <p:nvSpPr>
          <p:cNvPr id="43" name="TextBox 42">
            <a:extLst>
              <a:ext uri="{FF2B5EF4-FFF2-40B4-BE49-F238E27FC236}">
                <a16:creationId xmlns:a16="http://schemas.microsoft.com/office/drawing/2014/main" id="{4F90A3D1-56D7-6130-561E-778A986110EA}"/>
              </a:ext>
            </a:extLst>
          </p:cNvPr>
          <p:cNvSpPr txBox="1"/>
          <p:nvPr/>
        </p:nvSpPr>
        <p:spPr>
          <a:xfrm>
            <a:off x="5392649" y="1496221"/>
            <a:ext cx="2206310" cy="2400657"/>
          </a:xfrm>
          <a:prstGeom prst="rect">
            <a:avLst/>
          </a:prstGeom>
          <a:noFill/>
        </p:spPr>
        <p:txBody>
          <a:bodyPr wrap="square" rtlCol="0">
            <a:spAutoFit/>
          </a:bodyPr>
          <a:lstStyle/>
          <a:p>
            <a:pPr marL="257175" indent="-257175">
              <a:lnSpc>
                <a:spcPts val="1781"/>
              </a:lnSpc>
              <a:buFont typeface="Arial" panose="020B0604020202020204" pitchFamily="34" charset="0"/>
              <a:buChar char="•"/>
            </a:pPr>
            <a:r>
              <a:rPr lang="en-US" sz="1500" dirty="0">
                <a:solidFill>
                  <a:srgbClr val="000000"/>
                </a:solidFill>
                <a:ea typeface="Inter" pitchFamily="34" charset="-122"/>
                <a:cs typeface="Inter" pitchFamily="34" charset="-120"/>
              </a:rPr>
              <a:t>Adaptive platforms with AI support</a:t>
            </a:r>
          </a:p>
          <a:p>
            <a:pPr marL="257175" indent="-257175">
              <a:buFont typeface="Arial" panose="020B0604020202020204" pitchFamily="34" charset="0"/>
              <a:buChar char="•"/>
            </a:pPr>
            <a:r>
              <a:rPr lang="en-US" sz="1500" dirty="0"/>
              <a:t>adaptive learning platforms that target gaps</a:t>
            </a:r>
          </a:p>
          <a:p>
            <a:pPr marL="257175" indent="-257175">
              <a:buFont typeface="Arial" panose="020B0604020202020204" pitchFamily="34" charset="0"/>
              <a:buChar char="•"/>
            </a:pPr>
            <a:r>
              <a:rPr lang="en-US" sz="1500" dirty="0"/>
              <a:t>AI-supported practice questions and feedback loops</a:t>
            </a:r>
          </a:p>
          <a:p>
            <a:pPr marL="257175" indent="-257175">
              <a:buFont typeface="Arial" panose="020B0604020202020204" pitchFamily="34" charset="0"/>
              <a:buChar char="•"/>
            </a:pPr>
            <a:r>
              <a:rPr lang="en-US" sz="1500" dirty="0"/>
              <a:t>mastery-based progression</a:t>
            </a:r>
          </a:p>
        </p:txBody>
      </p:sp>
      <p:pic>
        <p:nvPicPr>
          <p:cNvPr id="4" name="Image 0" descr="preencoded.png">
            <a:extLst>
              <a:ext uri="{FF2B5EF4-FFF2-40B4-BE49-F238E27FC236}">
                <a16:creationId xmlns:a16="http://schemas.microsoft.com/office/drawing/2014/main" id="{13EBF131-A722-114D-3CA1-510F603B108D}"/>
              </a:ext>
            </a:extLst>
          </p:cNvPr>
          <p:cNvPicPr>
            <a:picLocks noChangeAspect="1"/>
          </p:cNvPicPr>
          <p:nvPr/>
        </p:nvPicPr>
        <p:blipFill>
          <a:blip r:embed="rId3"/>
          <a:stretch>
            <a:fillRect/>
          </a:stretch>
        </p:blipFill>
        <p:spPr>
          <a:xfrm>
            <a:off x="509195" y="1058233"/>
            <a:ext cx="2188255" cy="859408"/>
          </a:xfrm>
          <a:prstGeom prst="rect">
            <a:avLst/>
          </a:prstGeom>
        </p:spPr>
      </p:pic>
      <p:pic>
        <p:nvPicPr>
          <p:cNvPr id="5" name="Image 1" descr="preencoded.png">
            <a:extLst>
              <a:ext uri="{FF2B5EF4-FFF2-40B4-BE49-F238E27FC236}">
                <a16:creationId xmlns:a16="http://schemas.microsoft.com/office/drawing/2014/main" id="{C702AE64-5039-905B-940D-74CC1AD77D1A}"/>
              </a:ext>
            </a:extLst>
          </p:cNvPr>
          <p:cNvPicPr>
            <a:picLocks noChangeAspect="1"/>
          </p:cNvPicPr>
          <p:nvPr/>
        </p:nvPicPr>
        <p:blipFill>
          <a:blip r:embed="rId3"/>
          <a:stretch>
            <a:fillRect/>
          </a:stretch>
        </p:blipFill>
        <p:spPr>
          <a:xfrm>
            <a:off x="2948516" y="1064571"/>
            <a:ext cx="2275688" cy="863501"/>
          </a:xfrm>
          <a:prstGeom prst="rect">
            <a:avLst/>
          </a:prstGeom>
        </p:spPr>
      </p:pic>
      <p:pic>
        <p:nvPicPr>
          <p:cNvPr id="6" name="Image 2" descr="preencoded.png">
            <a:extLst>
              <a:ext uri="{FF2B5EF4-FFF2-40B4-BE49-F238E27FC236}">
                <a16:creationId xmlns:a16="http://schemas.microsoft.com/office/drawing/2014/main" id="{80881D64-9716-2EF5-F7A4-EAB85C0C44F3}"/>
              </a:ext>
            </a:extLst>
          </p:cNvPr>
          <p:cNvPicPr>
            <a:picLocks noChangeAspect="1"/>
          </p:cNvPicPr>
          <p:nvPr/>
        </p:nvPicPr>
        <p:blipFill>
          <a:blip r:embed="rId3"/>
          <a:stretch>
            <a:fillRect/>
          </a:stretch>
        </p:blipFill>
        <p:spPr>
          <a:xfrm>
            <a:off x="5536124" y="1064470"/>
            <a:ext cx="2150269" cy="863501"/>
          </a:xfrm>
          <a:prstGeom prst="rect">
            <a:avLst/>
          </a:prstGeom>
        </p:spPr>
      </p:pic>
      <p:sp>
        <p:nvSpPr>
          <p:cNvPr id="7" name="Text 1"/>
          <p:cNvSpPr/>
          <p:nvPr/>
        </p:nvSpPr>
        <p:spPr>
          <a:xfrm>
            <a:off x="610428" y="1202932"/>
            <a:ext cx="1772022" cy="221456"/>
          </a:xfrm>
          <a:prstGeom prst="rect">
            <a:avLst/>
          </a:prstGeom>
          <a:noFill/>
          <a:ln/>
        </p:spPr>
        <p:txBody>
          <a:bodyPr wrap="none" lIns="0" tIns="0" rIns="0" bIns="0" rtlCol="0" anchor="t"/>
          <a:lstStyle/>
          <a:p>
            <a:pPr>
              <a:lnSpc>
                <a:spcPts val="1719"/>
              </a:lnSpc>
            </a:pPr>
            <a:r>
              <a:rPr lang="en-US" sz="1400" b="1" dirty="0">
                <a:solidFill>
                  <a:srgbClr val="000000"/>
                </a:solidFill>
                <a:ea typeface="Inter Bold" pitchFamily="34" charset="-122"/>
                <a:cs typeface="Inter Bold" pitchFamily="34" charset="-120"/>
              </a:rPr>
              <a:t>Low-Tech</a:t>
            </a:r>
            <a:endParaRPr lang="en-US" sz="1400" dirty="0"/>
          </a:p>
        </p:txBody>
      </p:sp>
      <p:sp>
        <p:nvSpPr>
          <p:cNvPr id="8" name="Text 3"/>
          <p:cNvSpPr/>
          <p:nvPr/>
        </p:nvSpPr>
        <p:spPr>
          <a:xfrm>
            <a:off x="3137639" y="1216161"/>
            <a:ext cx="1772022" cy="221456"/>
          </a:xfrm>
          <a:prstGeom prst="rect">
            <a:avLst/>
          </a:prstGeom>
          <a:noFill/>
          <a:ln/>
        </p:spPr>
        <p:txBody>
          <a:bodyPr wrap="none" lIns="0" tIns="0" rIns="0" bIns="0" rtlCol="0" anchor="t"/>
          <a:lstStyle/>
          <a:p>
            <a:pPr>
              <a:lnSpc>
                <a:spcPts val="1719"/>
              </a:lnSpc>
            </a:pPr>
            <a:r>
              <a:rPr lang="en-US" sz="1400" b="1" dirty="0">
                <a:solidFill>
                  <a:srgbClr val="000000"/>
                </a:solidFill>
                <a:ea typeface="Inter Bold" pitchFamily="34" charset="-122"/>
                <a:cs typeface="Inter Bold" pitchFamily="34" charset="-120"/>
              </a:rPr>
              <a:t>Mid-Tech</a:t>
            </a:r>
            <a:endParaRPr lang="en-US" sz="1400" dirty="0"/>
          </a:p>
        </p:txBody>
      </p:sp>
      <p:sp>
        <p:nvSpPr>
          <p:cNvPr id="10" name="Text 5"/>
          <p:cNvSpPr/>
          <p:nvPr/>
        </p:nvSpPr>
        <p:spPr>
          <a:xfrm>
            <a:off x="5609793" y="1220019"/>
            <a:ext cx="1772022" cy="221456"/>
          </a:xfrm>
          <a:prstGeom prst="rect">
            <a:avLst/>
          </a:prstGeom>
          <a:noFill/>
          <a:ln/>
        </p:spPr>
        <p:txBody>
          <a:bodyPr wrap="none" lIns="0" tIns="0" rIns="0" bIns="0" rtlCol="0" anchor="t"/>
          <a:lstStyle/>
          <a:p>
            <a:pPr>
              <a:lnSpc>
                <a:spcPts val="1719"/>
              </a:lnSpc>
            </a:pPr>
            <a:r>
              <a:rPr lang="en-US" sz="1400" b="1" dirty="0">
                <a:solidFill>
                  <a:srgbClr val="000000"/>
                </a:solidFill>
                <a:ea typeface="Inter Bold" pitchFamily="34" charset="-122"/>
                <a:cs typeface="Inter Bold" pitchFamily="34" charset="-120"/>
              </a:rPr>
              <a:t>High-Tech</a:t>
            </a:r>
            <a:endParaRPr lang="en-US" sz="1400" dirty="0"/>
          </a:p>
        </p:txBody>
      </p:sp>
      <p:sp>
        <p:nvSpPr>
          <p:cNvPr id="44" name="TextBox 43">
            <a:extLst>
              <a:ext uri="{FF2B5EF4-FFF2-40B4-BE49-F238E27FC236}">
                <a16:creationId xmlns:a16="http://schemas.microsoft.com/office/drawing/2014/main" id="{D48AD4AA-7AC1-6014-3A7F-46D9C2C9381F}"/>
              </a:ext>
            </a:extLst>
          </p:cNvPr>
          <p:cNvSpPr txBox="1"/>
          <p:nvPr/>
        </p:nvSpPr>
        <p:spPr>
          <a:xfrm>
            <a:off x="349640" y="4057202"/>
            <a:ext cx="5824469" cy="938719"/>
          </a:xfrm>
          <a:prstGeom prst="rect">
            <a:avLst/>
          </a:prstGeom>
          <a:noFill/>
          <a:ln w="76200">
            <a:solidFill>
              <a:schemeClr val="accent4">
                <a:lumMod val="20000"/>
                <a:lumOff val="80000"/>
              </a:schemeClr>
            </a:solidFill>
          </a:ln>
        </p:spPr>
        <p:txBody>
          <a:bodyPr wrap="square" rtlCol="0">
            <a:spAutoFit/>
          </a:bodyPr>
          <a:lstStyle/>
          <a:p>
            <a:r>
              <a:rPr lang="en-US" sz="1100" b="1" dirty="0"/>
              <a:t>Research takeaway: </a:t>
            </a:r>
            <a:r>
              <a:rPr lang="en-US" sz="1100" dirty="0"/>
              <a:t>Adaptive learning shows strongest results when tied to:</a:t>
            </a:r>
          </a:p>
          <a:p>
            <a:pPr marL="257175" indent="-257175">
              <a:buFont typeface="+mj-lt"/>
              <a:buAutoNum type="arabicPeriod"/>
            </a:pPr>
            <a:r>
              <a:rPr lang="en-US" sz="1100" dirty="0"/>
              <a:t>clearly defined competencies</a:t>
            </a:r>
          </a:p>
          <a:p>
            <a:pPr marL="257175" indent="-257175">
              <a:buFont typeface="+mj-lt"/>
              <a:buAutoNum type="arabicPeriod"/>
            </a:pPr>
            <a:r>
              <a:rPr lang="en-US" sz="1100" dirty="0"/>
              <a:t>targeted feedback</a:t>
            </a:r>
          </a:p>
          <a:p>
            <a:pPr marL="257175" indent="-257175">
              <a:buFont typeface="+mj-lt"/>
              <a:buAutoNum type="arabicPeriod"/>
            </a:pPr>
            <a:r>
              <a:rPr lang="en-US" sz="1100" dirty="0"/>
              <a:t>appropriate difficulty adjustment</a:t>
            </a:r>
          </a:p>
          <a:p>
            <a:pPr marL="257175" indent="-257175">
              <a:buFont typeface="+mj-lt"/>
              <a:buAutoNum type="arabicPeriod"/>
            </a:pPr>
            <a:r>
              <a:rPr lang="en-US" sz="1100" dirty="0"/>
              <a:t>pacing based on mastery</a:t>
            </a:r>
          </a:p>
        </p:txBody>
      </p:sp>
    </p:spTree>
    <p:extLst>
      <p:ext uri="{BB962C8B-B14F-4D97-AF65-F5344CB8AC3E}">
        <p14:creationId xmlns:p14="http://schemas.microsoft.com/office/powerpoint/2010/main" val="123098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5FD13-6045-BFCD-D656-0108C64FB252}"/>
              </a:ext>
            </a:extLst>
          </p:cNvPr>
          <p:cNvSpPr>
            <a:spLocks noGrp="1"/>
          </p:cNvSpPr>
          <p:nvPr>
            <p:ph type="body" idx="1"/>
          </p:nvPr>
        </p:nvSpPr>
        <p:spPr>
          <a:xfrm>
            <a:off x="329381" y="1205323"/>
            <a:ext cx="3731342" cy="550054"/>
          </a:xfrm>
        </p:spPr>
        <p:txBody>
          <a:bodyPr/>
          <a:lstStyle/>
          <a:p>
            <a:r>
              <a:rPr lang="en-US" dirty="0"/>
              <a:t>Shared Learning - Builds Teams</a:t>
            </a:r>
          </a:p>
        </p:txBody>
      </p:sp>
      <p:sp>
        <p:nvSpPr>
          <p:cNvPr id="3" name="Content Placeholder 2">
            <a:extLst>
              <a:ext uri="{FF2B5EF4-FFF2-40B4-BE49-F238E27FC236}">
                <a16:creationId xmlns:a16="http://schemas.microsoft.com/office/drawing/2014/main" id="{C2AEF400-102E-907E-0EB0-85FD85CDA5A2}"/>
              </a:ext>
            </a:extLst>
          </p:cNvPr>
          <p:cNvSpPr>
            <a:spLocks noGrp="1"/>
          </p:cNvSpPr>
          <p:nvPr>
            <p:ph sz="half" idx="2"/>
          </p:nvPr>
        </p:nvSpPr>
        <p:spPr>
          <a:xfrm>
            <a:off x="329381" y="1802110"/>
            <a:ext cx="3493008" cy="2756201"/>
          </a:xfrm>
        </p:spPr>
        <p:txBody>
          <a:bodyPr/>
          <a:lstStyle/>
          <a:p>
            <a:pPr>
              <a:lnSpc>
                <a:spcPct val="113000"/>
              </a:lnSpc>
              <a:spcBef>
                <a:spcPts val="450"/>
              </a:spcBef>
              <a:buClr>
                <a:schemeClr val="tx1"/>
              </a:buClr>
            </a:pPr>
            <a:r>
              <a:rPr lang="en-US" dirty="0"/>
              <a:t>8-week hybrid model / 10 on-demand modules + 2 live sessions</a:t>
            </a:r>
          </a:p>
          <a:p>
            <a:pPr>
              <a:lnSpc>
                <a:spcPct val="113000"/>
              </a:lnSpc>
              <a:spcBef>
                <a:spcPts val="450"/>
              </a:spcBef>
              <a:buClr>
                <a:schemeClr val="tx1"/>
              </a:buClr>
            </a:pPr>
            <a:r>
              <a:rPr lang="en-US" dirty="0"/>
              <a:t>Interprofessional cohorts (physicians, nurses, social workers, chaplains, aides, administrators)</a:t>
            </a:r>
          </a:p>
          <a:p>
            <a:pPr>
              <a:lnSpc>
                <a:spcPct val="113000"/>
              </a:lnSpc>
              <a:spcBef>
                <a:spcPts val="450"/>
              </a:spcBef>
            </a:pPr>
            <a:r>
              <a:rPr lang="en-US" dirty="0"/>
              <a:t>Shared Core Learning - Team-based hospice foundations</a:t>
            </a:r>
          </a:p>
        </p:txBody>
      </p:sp>
      <p:sp>
        <p:nvSpPr>
          <p:cNvPr id="4" name="Text Placeholder 3">
            <a:extLst>
              <a:ext uri="{FF2B5EF4-FFF2-40B4-BE49-F238E27FC236}">
                <a16:creationId xmlns:a16="http://schemas.microsoft.com/office/drawing/2014/main" id="{5A249444-063E-7780-31FB-BDFC5A010977}"/>
              </a:ext>
            </a:extLst>
          </p:cNvPr>
          <p:cNvSpPr>
            <a:spLocks noGrp="1"/>
          </p:cNvSpPr>
          <p:nvPr>
            <p:ph type="body" sz="quarter" idx="3"/>
          </p:nvPr>
        </p:nvSpPr>
        <p:spPr>
          <a:xfrm>
            <a:off x="4149213" y="1205323"/>
            <a:ext cx="3541973" cy="550054"/>
          </a:xfrm>
        </p:spPr>
        <p:txBody>
          <a:bodyPr/>
          <a:lstStyle/>
          <a:p>
            <a:r>
              <a:rPr lang="en-US" dirty="0"/>
              <a:t>Targeted Pathways - Mastery</a:t>
            </a:r>
          </a:p>
        </p:txBody>
      </p:sp>
      <p:sp>
        <p:nvSpPr>
          <p:cNvPr id="5" name="Content Placeholder 4">
            <a:extLst>
              <a:ext uri="{FF2B5EF4-FFF2-40B4-BE49-F238E27FC236}">
                <a16:creationId xmlns:a16="http://schemas.microsoft.com/office/drawing/2014/main" id="{38A88447-39FA-0307-C2E5-79166FE1A7BB}"/>
              </a:ext>
            </a:extLst>
          </p:cNvPr>
          <p:cNvSpPr>
            <a:spLocks noGrp="1"/>
          </p:cNvSpPr>
          <p:nvPr>
            <p:ph sz="quarter" idx="4"/>
          </p:nvPr>
        </p:nvSpPr>
        <p:spPr>
          <a:xfrm>
            <a:off x="4149213" y="1768246"/>
            <a:ext cx="3401961" cy="2772917"/>
          </a:xfrm>
        </p:spPr>
        <p:txBody>
          <a:bodyPr/>
          <a:lstStyle/>
          <a:p>
            <a:pPr>
              <a:lnSpc>
                <a:spcPct val="113000"/>
              </a:lnSpc>
              <a:spcBef>
                <a:spcPts val="450"/>
              </a:spcBef>
              <a:buClr>
                <a:schemeClr val="tx1"/>
              </a:buClr>
            </a:pPr>
            <a:r>
              <a:rPr lang="en-US" dirty="0"/>
              <a:t>Role-Based Reflection - Domain-specific prompts applied to each learner’s practice / Individual Feedback - Personalized responses + cohort synthesis videos</a:t>
            </a:r>
          </a:p>
          <a:p>
            <a:pPr>
              <a:lnSpc>
                <a:spcPct val="113000"/>
              </a:lnSpc>
              <a:spcBef>
                <a:spcPts val="450"/>
              </a:spcBef>
              <a:buClr>
                <a:schemeClr val="tx1"/>
              </a:buClr>
            </a:pPr>
            <a:r>
              <a:rPr lang="en-US" dirty="0"/>
              <a:t>Discipline-Specific Pathways - Certification blueprint alignment</a:t>
            </a:r>
            <a:br>
              <a:rPr lang="en-US" dirty="0"/>
            </a:br>
            <a:r>
              <a:rPr lang="en-US" dirty="0"/>
              <a:t>Gap identification - Targeted study guides &amp; review questions</a:t>
            </a:r>
          </a:p>
          <a:p>
            <a:pPr marL="0" indent="0">
              <a:buNone/>
            </a:pPr>
            <a:endParaRPr lang="en-US" dirty="0"/>
          </a:p>
        </p:txBody>
      </p:sp>
      <p:sp>
        <p:nvSpPr>
          <p:cNvPr id="6" name="Title 5">
            <a:extLst>
              <a:ext uri="{FF2B5EF4-FFF2-40B4-BE49-F238E27FC236}">
                <a16:creationId xmlns:a16="http://schemas.microsoft.com/office/drawing/2014/main" id="{0F22C8FA-1EBA-7EFF-AC52-C8B3494D8999}"/>
              </a:ext>
            </a:extLst>
          </p:cNvPr>
          <p:cNvSpPr>
            <a:spLocks noGrp="1"/>
          </p:cNvSpPr>
          <p:nvPr>
            <p:ph type="title"/>
          </p:nvPr>
        </p:nvSpPr>
        <p:spPr/>
        <p:txBody>
          <a:bodyPr/>
          <a:lstStyle/>
          <a:p>
            <a:r>
              <a:rPr lang="en-US" dirty="0"/>
              <a:t>Interdisciplinary Hospice &amp; Palliative Care Review (IHPC)</a:t>
            </a:r>
          </a:p>
        </p:txBody>
      </p:sp>
      <p:sp>
        <p:nvSpPr>
          <p:cNvPr id="7" name="Footer Placeholder 6">
            <a:extLst>
              <a:ext uri="{FF2B5EF4-FFF2-40B4-BE49-F238E27FC236}">
                <a16:creationId xmlns:a16="http://schemas.microsoft.com/office/drawing/2014/main" id="{89AAE4C2-B337-7EAF-62FF-40A641CA2004}"/>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5671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7D6D6E-D102-F4EB-F688-257DA262FD0B}"/>
              </a:ext>
            </a:extLst>
          </p:cNvPr>
          <p:cNvPicPr>
            <a:picLocks noChangeAspect="1"/>
          </p:cNvPicPr>
          <p:nvPr/>
        </p:nvPicPr>
        <p:blipFill>
          <a:blip r:embed="rId3" cstate="email">
            <a:extLst>
              <a:ext uri="{28A0092B-C50C-407E-A947-70E740481C1C}">
                <a14:useLocalDpi xmlns:a14="http://schemas.microsoft.com/office/drawing/2010/main" val="0"/>
              </a:ext>
            </a:extLst>
          </a:blip>
          <a:srcRect l="21635" r="21635"/>
          <a:stretch>
            <a:fillRect/>
          </a:stretch>
        </p:blipFill>
        <p:spPr>
          <a:xfrm>
            <a:off x="281581" y="832834"/>
            <a:ext cx="3405516" cy="382692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Content Placeholder 13">
            <a:extLst>
              <a:ext uri="{FF2B5EF4-FFF2-40B4-BE49-F238E27FC236}">
                <a16:creationId xmlns:a16="http://schemas.microsoft.com/office/drawing/2014/main" id="{F4BC7A6A-FC8E-BED9-B49D-E0C7FB3FE5A0}"/>
              </a:ext>
            </a:extLst>
          </p:cNvPr>
          <p:cNvSpPr>
            <a:spLocks noGrp="1"/>
          </p:cNvSpPr>
          <p:nvPr>
            <p:ph idx="1"/>
          </p:nvPr>
        </p:nvSpPr>
        <p:spPr>
          <a:xfrm>
            <a:off x="3854785" y="1297859"/>
            <a:ext cx="3785419" cy="3430724"/>
          </a:xfrm>
        </p:spPr>
        <p:txBody>
          <a:bodyPr>
            <a:normAutofit/>
          </a:bodyPr>
          <a:lstStyle/>
          <a:p>
            <a:pPr>
              <a:spcAft>
                <a:spcPts val="450"/>
              </a:spcAft>
              <a:buClr>
                <a:schemeClr val="tx1"/>
              </a:buClr>
            </a:pPr>
            <a:r>
              <a:rPr lang="en-US" b="1" dirty="0"/>
              <a:t>Competence</a:t>
            </a:r>
            <a:r>
              <a:rPr lang="en-US" dirty="0"/>
              <a:t> “I can master this” </a:t>
            </a:r>
          </a:p>
          <a:p>
            <a:pPr>
              <a:spcAft>
                <a:spcPts val="450"/>
              </a:spcAft>
              <a:buClr>
                <a:schemeClr val="tx1"/>
              </a:buClr>
            </a:pPr>
            <a:r>
              <a:rPr lang="en-US" b="1" dirty="0"/>
              <a:t>Autonomy</a:t>
            </a:r>
            <a:r>
              <a:rPr lang="en-US" dirty="0"/>
              <a:t>  “I have meaningful choice” </a:t>
            </a:r>
          </a:p>
          <a:p>
            <a:pPr>
              <a:spcAft>
                <a:spcPts val="450"/>
              </a:spcAft>
              <a:buClr>
                <a:schemeClr val="tx1"/>
              </a:buClr>
            </a:pPr>
            <a:r>
              <a:rPr lang="en-US" b="1" dirty="0"/>
              <a:t>Relatedness </a:t>
            </a:r>
            <a:r>
              <a:rPr lang="en-US" dirty="0"/>
              <a:t>“I belong to a team”</a:t>
            </a:r>
          </a:p>
          <a:p>
            <a:pPr>
              <a:spcAft>
                <a:spcPts val="450"/>
              </a:spcAft>
              <a:buClr>
                <a:schemeClr val="tx1"/>
              </a:buClr>
            </a:pPr>
            <a:r>
              <a:rPr lang="en-US" dirty="0"/>
              <a:t>Progress is visible</a:t>
            </a:r>
          </a:p>
          <a:p>
            <a:pPr>
              <a:spcAft>
                <a:spcPts val="450"/>
              </a:spcAft>
              <a:buClr>
                <a:schemeClr val="tx1"/>
              </a:buClr>
            </a:pPr>
            <a:r>
              <a:rPr lang="en-US" dirty="0"/>
              <a:t>Behavior is strengthened</a:t>
            </a:r>
          </a:p>
          <a:p>
            <a:pPr>
              <a:spcAft>
                <a:spcPts val="450"/>
              </a:spcAft>
              <a:buClr>
                <a:schemeClr val="tx1"/>
              </a:buClr>
            </a:pPr>
            <a:r>
              <a:rPr lang="en-US" dirty="0"/>
              <a:t>Participation is repeated</a:t>
            </a:r>
          </a:p>
          <a:p>
            <a:pPr>
              <a:spcAft>
                <a:spcPts val="450"/>
              </a:spcAft>
              <a:buClr>
                <a:schemeClr val="tx1"/>
              </a:buClr>
            </a:pPr>
            <a:r>
              <a:rPr lang="en-US" dirty="0"/>
              <a:t>Progress is motivated</a:t>
            </a:r>
          </a:p>
        </p:txBody>
      </p:sp>
      <p:sp>
        <p:nvSpPr>
          <p:cNvPr id="2" name="Title 1">
            <a:extLst>
              <a:ext uri="{FF2B5EF4-FFF2-40B4-BE49-F238E27FC236}">
                <a16:creationId xmlns:a16="http://schemas.microsoft.com/office/drawing/2014/main" id="{EC271203-EF8F-E8A5-EB38-A89F3DAADF57}"/>
              </a:ext>
            </a:extLst>
          </p:cNvPr>
          <p:cNvSpPr>
            <a:spLocks noGrp="1"/>
          </p:cNvSpPr>
          <p:nvPr>
            <p:ph type="title"/>
          </p:nvPr>
        </p:nvSpPr>
        <p:spPr>
          <a:xfrm>
            <a:off x="3953107" y="305228"/>
            <a:ext cx="3290732" cy="810706"/>
          </a:xfrm>
        </p:spPr>
        <p:txBody>
          <a:bodyPr/>
          <a:lstStyle/>
          <a:p>
            <a:r>
              <a:rPr lang="en-US" dirty="0"/>
              <a:t>S4 Gamification</a:t>
            </a:r>
          </a:p>
        </p:txBody>
      </p:sp>
      <p:sp>
        <p:nvSpPr>
          <p:cNvPr id="3" name="TextBox 2">
            <a:extLst>
              <a:ext uri="{FF2B5EF4-FFF2-40B4-BE49-F238E27FC236}">
                <a16:creationId xmlns:a16="http://schemas.microsoft.com/office/drawing/2014/main" id="{15C6C64C-F931-486F-7054-F8EA12B60B6D}"/>
              </a:ext>
            </a:extLst>
          </p:cNvPr>
          <p:cNvSpPr txBox="1"/>
          <p:nvPr/>
        </p:nvSpPr>
        <p:spPr>
          <a:xfrm>
            <a:off x="281581" y="4775856"/>
            <a:ext cx="4149213" cy="269304"/>
          </a:xfrm>
          <a:prstGeom prst="rect">
            <a:avLst/>
          </a:prstGeom>
          <a:noFill/>
        </p:spPr>
        <p:txBody>
          <a:bodyPr wrap="square" rtlCol="0">
            <a:spAutoFit/>
          </a:bodyPr>
          <a:lstStyle/>
          <a:p>
            <a:r>
              <a:rPr lang="en-US" sz="1150" dirty="0"/>
              <a:t>Deci &amp; Ryan, 2000; Dichev &amp; Dicheva, 2017; Li et al., 2024 </a:t>
            </a:r>
          </a:p>
        </p:txBody>
      </p:sp>
    </p:spTree>
    <p:extLst>
      <p:ext uri="{BB962C8B-B14F-4D97-AF65-F5344CB8AC3E}">
        <p14:creationId xmlns:p14="http://schemas.microsoft.com/office/powerpoint/2010/main" val="3399551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FF5EC-7C7D-4F3B-C06E-B6839F01A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BE8D7-08EE-94F1-36D0-14FCE9FE5724}"/>
              </a:ext>
            </a:extLst>
          </p:cNvPr>
          <p:cNvSpPr>
            <a:spLocks noGrp="1"/>
          </p:cNvSpPr>
          <p:nvPr>
            <p:ph type="title"/>
          </p:nvPr>
        </p:nvSpPr>
        <p:spPr>
          <a:xfrm>
            <a:off x="396183" y="112260"/>
            <a:ext cx="6684264" cy="813816"/>
          </a:xfrm>
        </p:spPr>
        <p:txBody>
          <a:bodyPr/>
          <a:lstStyle/>
          <a:p>
            <a:r>
              <a:rPr lang="en-US" dirty="0"/>
              <a:t>High Tech to Community Low Tech</a:t>
            </a:r>
          </a:p>
        </p:txBody>
      </p:sp>
      <p:pic>
        <p:nvPicPr>
          <p:cNvPr id="11" name="Picture 10">
            <a:extLst>
              <a:ext uri="{FF2B5EF4-FFF2-40B4-BE49-F238E27FC236}">
                <a16:creationId xmlns:a16="http://schemas.microsoft.com/office/drawing/2014/main" id="{6307DC09-CA11-964B-4F19-8D2CD3463B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66683" y="1230631"/>
            <a:ext cx="2767628" cy="2767628"/>
          </a:xfrm>
          <a:prstGeom prst="rect">
            <a:avLst/>
          </a:prstGeom>
        </p:spPr>
      </p:pic>
      <p:sp>
        <p:nvSpPr>
          <p:cNvPr id="3" name="Content Placeholder 2">
            <a:extLst>
              <a:ext uri="{FF2B5EF4-FFF2-40B4-BE49-F238E27FC236}">
                <a16:creationId xmlns:a16="http://schemas.microsoft.com/office/drawing/2014/main" id="{C06E4A66-1F5A-51BD-9B7F-1CD740BADE8D}"/>
              </a:ext>
            </a:extLst>
          </p:cNvPr>
          <p:cNvSpPr>
            <a:spLocks noGrp="1"/>
          </p:cNvSpPr>
          <p:nvPr>
            <p:ph sz="half" idx="2"/>
          </p:nvPr>
        </p:nvSpPr>
        <p:spPr>
          <a:xfrm>
            <a:off x="484010" y="1878806"/>
            <a:ext cx="2621797" cy="2214789"/>
          </a:xfrm>
        </p:spPr>
        <p:txBody>
          <a:bodyPr>
            <a:normAutofit/>
          </a:bodyPr>
          <a:lstStyle/>
          <a:p>
            <a:pPr marL="0" indent="0">
              <a:buNone/>
            </a:pPr>
            <a:r>
              <a:rPr lang="en-US" dirty="0"/>
              <a:t>LMS dashboards</a:t>
            </a:r>
          </a:p>
          <a:p>
            <a:pPr marL="0" indent="0">
              <a:buNone/>
            </a:pPr>
            <a:r>
              <a:rPr lang="en-US" dirty="0"/>
              <a:t>Digital badges</a:t>
            </a:r>
          </a:p>
          <a:p>
            <a:pPr marL="0" indent="0">
              <a:buNone/>
            </a:pPr>
            <a:r>
              <a:rPr lang="en-US" dirty="0"/>
              <a:t>App-based streaks</a:t>
            </a:r>
          </a:p>
          <a:p>
            <a:pPr marL="0" indent="0">
              <a:buNone/>
            </a:pPr>
            <a:r>
              <a:rPr lang="en-US" dirty="0"/>
              <a:t>Analytics-driven progress tracking</a:t>
            </a:r>
          </a:p>
        </p:txBody>
      </p:sp>
      <p:sp>
        <p:nvSpPr>
          <p:cNvPr id="6" name="Content Placeholder 5">
            <a:extLst>
              <a:ext uri="{FF2B5EF4-FFF2-40B4-BE49-F238E27FC236}">
                <a16:creationId xmlns:a16="http://schemas.microsoft.com/office/drawing/2014/main" id="{B6BE21F6-24F9-E1EA-D9A4-B95A4DDE7860}"/>
              </a:ext>
            </a:extLst>
          </p:cNvPr>
          <p:cNvSpPr>
            <a:spLocks noGrp="1"/>
          </p:cNvSpPr>
          <p:nvPr>
            <p:ph sz="quarter" idx="4"/>
          </p:nvPr>
        </p:nvSpPr>
        <p:spPr>
          <a:xfrm>
            <a:off x="4954394" y="1909047"/>
            <a:ext cx="2848838" cy="2990850"/>
          </a:xfrm>
        </p:spPr>
        <p:txBody>
          <a:bodyPr>
            <a:normAutofit/>
          </a:bodyPr>
          <a:lstStyle/>
          <a:p>
            <a:pPr marL="0" indent="0">
              <a:buNone/>
            </a:pPr>
            <a:r>
              <a:rPr lang="en-US" dirty="0"/>
              <a:t>Physical game formats</a:t>
            </a:r>
          </a:p>
          <a:p>
            <a:pPr marL="0" indent="0">
              <a:buNone/>
            </a:pPr>
            <a:r>
              <a:rPr lang="en-US" dirty="0"/>
              <a:t>Group competition</a:t>
            </a:r>
          </a:p>
          <a:p>
            <a:pPr marL="0" indent="0">
              <a:buNone/>
            </a:pPr>
            <a:r>
              <a:rPr lang="en-US" dirty="0"/>
              <a:t>Visible mastery moments</a:t>
            </a:r>
          </a:p>
          <a:p>
            <a:pPr marL="0" indent="0">
              <a:buNone/>
            </a:pPr>
            <a:r>
              <a:rPr lang="en-US" dirty="0"/>
              <a:t>Immediate facilitator feedback</a:t>
            </a:r>
          </a:p>
        </p:txBody>
      </p:sp>
      <p:sp>
        <p:nvSpPr>
          <p:cNvPr id="4" name="Text Placeholder 3">
            <a:extLst>
              <a:ext uri="{FF2B5EF4-FFF2-40B4-BE49-F238E27FC236}">
                <a16:creationId xmlns:a16="http://schemas.microsoft.com/office/drawing/2014/main" id="{D00EFE48-FFF5-4359-0E49-0C69755273B1}"/>
              </a:ext>
            </a:extLst>
          </p:cNvPr>
          <p:cNvSpPr>
            <a:spLocks noGrp="1"/>
          </p:cNvSpPr>
          <p:nvPr>
            <p:ph type="body" idx="1"/>
          </p:nvPr>
        </p:nvSpPr>
        <p:spPr>
          <a:xfrm>
            <a:off x="484010" y="1260872"/>
            <a:ext cx="2767628" cy="617934"/>
          </a:xfrm>
        </p:spPr>
        <p:txBody>
          <a:bodyPr>
            <a:normAutofit/>
          </a:bodyPr>
          <a:lstStyle/>
          <a:p>
            <a:r>
              <a:rPr lang="en-US" sz="2100" dirty="0"/>
              <a:t>Higher Education</a:t>
            </a:r>
          </a:p>
        </p:txBody>
      </p:sp>
      <p:sp>
        <p:nvSpPr>
          <p:cNvPr id="5" name="Text Placeholder 4">
            <a:extLst>
              <a:ext uri="{FF2B5EF4-FFF2-40B4-BE49-F238E27FC236}">
                <a16:creationId xmlns:a16="http://schemas.microsoft.com/office/drawing/2014/main" id="{415C8418-ADA4-638D-F17B-46E8555EE1D2}"/>
              </a:ext>
            </a:extLst>
          </p:cNvPr>
          <p:cNvSpPr>
            <a:spLocks noGrp="1"/>
          </p:cNvSpPr>
          <p:nvPr>
            <p:ph type="body" sz="quarter" idx="3"/>
          </p:nvPr>
        </p:nvSpPr>
        <p:spPr>
          <a:xfrm>
            <a:off x="4954394" y="1260872"/>
            <a:ext cx="2848838" cy="617934"/>
          </a:xfrm>
        </p:spPr>
        <p:txBody>
          <a:bodyPr>
            <a:normAutofit/>
          </a:bodyPr>
          <a:lstStyle/>
          <a:p>
            <a:r>
              <a:rPr lang="en-US" sz="2100" dirty="0"/>
              <a:t>Community Setting</a:t>
            </a:r>
          </a:p>
        </p:txBody>
      </p:sp>
      <p:sp>
        <p:nvSpPr>
          <p:cNvPr id="7" name="TextBox 6">
            <a:extLst>
              <a:ext uri="{FF2B5EF4-FFF2-40B4-BE49-F238E27FC236}">
                <a16:creationId xmlns:a16="http://schemas.microsoft.com/office/drawing/2014/main" id="{391545AB-0223-977E-AF3F-84BC564C1630}"/>
              </a:ext>
            </a:extLst>
          </p:cNvPr>
          <p:cNvSpPr txBox="1"/>
          <p:nvPr/>
        </p:nvSpPr>
        <p:spPr>
          <a:xfrm>
            <a:off x="78659" y="3673580"/>
            <a:ext cx="7724574" cy="877163"/>
          </a:xfrm>
          <a:prstGeom prst="rect">
            <a:avLst/>
          </a:prstGeom>
          <a:noFill/>
        </p:spPr>
        <p:txBody>
          <a:bodyPr wrap="square" rtlCol="0">
            <a:spAutoFit/>
          </a:bodyPr>
          <a:lstStyle/>
          <a:p>
            <a:pPr algn="ctr"/>
            <a:endParaRPr lang="en-US" sz="1800" dirty="0"/>
          </a:p>
          <a:p>
            <a:pPr algn="ctr"/>
            <a:r>
              <a:rPr lang="en-US" sz="1500" b="1" dirty="0"/>
              <a:t>Same behavioral principles. ~ Different delivery mechanism</a:t>
            </a:r>
          </a:p>
          <a:p>
            <a:pPr algn="ctr"/>
            <a:endParaRPr lang="en-US" sz="1800" dirty="0"/>
          </a:p>
        </p:txBody>
      </p:sp>
    </p:spTree>
    <p:extLst>
      <p:ext uri="{BB962C8B-B14F-4D97-AF65-F5344CB8AC3E}">
        <p14:creationId xmlns:p14="http://schemas.microsoft.com/office/powerpoint/2010/main" val="123789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3D41CB8-1CC9-05C2-701D-50EC75412E82}"/>
              </a:ext>
            </a:extLst>
          </p:cNvPr>
          <p:cNvGraphicFramePr>
            <a:graphicFrameLocks noGrp="1"/>
          </p:cNvGraphicFramePr>
          <p:nvPr>
            <p:extLst>
              <p:ext uri="{D42A27DB-BD31-4B8C-83A1-F6EECF244321}">
                <p14:modId xmlns:p14="http://schemas.microsoft.com/office/powerpoint/2010/main" val="381169409"/>
              </p:ext>
            </p:extLst>
          </p:nvPr>
        </p:nvGraphicFramePr>
        <p:xfrm>
          <a:off x="457200" y="1277883"/>
          <a:ext cx="8175524" cy="3051729"/>
        </p:xfrm>
        <a:graphic>
          <a:graphicData uri="http://schemas.openxmlformats.org/drawingml/2006/table">
            <a:tbl>
              <a:tblPr firstRow="1" bandRow="1"/>
              <a:tblGrid>
                <a:gridCol w="1320900">
                  <a:extLst>
                    <a:ext uri="{9D8B030D-6E8A-4147-A177-3AD203B41FA5}">
                      <a16:colId xmlns:a16="http://schemas.microsoft.com/office/drawing/2014/main" val="4139688456"/>
                    </a:ext>
                  </a:extLst>
                </a:gridCol>
                <a:gridCol w="2064800">
                  <a:extLst>
                    <a:ext uri="{9D8B030D-6E8A-4147-A177-3AD203B41FA5}">
                      <a16:colId xmlns:a16="http://schemas.microsoft.com/office/drawing/2014/main" val="1702372822"/>
                    </a:ext>
                  </a:extLst>
                </a:gridCol>
                <a:gridCol w="2422168">
                  <a:extLst>
                    <a:ext uri="{9D8B030D-6E8A-4147-A177-3AD203B41FA5}">
                      <a16:colId xmlns:a16="http://schemas.microsoft.com/office/drawing/2014/main" val="3734757564"/>
                    </a:ext>
                  </a:extLst>
                </a:gridCol>
                <a:gridCol w="2367656">
                  <a:extLst>
                    <a:ext uri="{9D8B030D-6E8A-4147-A177-3AD203B41FA5}">
                      <a16:colId xmlns:a16="http://schemas.microsoft.com/office/drawing/2014/main" val="1845244223"/>
                    </a:ext>
                  </a:extLst>
                </a:gridCol>
              </a:tblGrid>
              <a:tr h="495325">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400" dirty="0"/>
                        <a:t>Format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400" dirty="0"/>
                        <a:t>Educational Function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400" dirty="0"/>
                        <a:t>Why It Works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400" dirty="0"/>
                        <a:t>Behavioral Impact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461754352"/>
                  </a:ext>
                </a:extLst>
              </a:tr>
              <a:tr h="912442">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Dementia Jeopardy</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Retrieval practice + knowledge integration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Structured recall improves encoding; social participation reduces anxiety</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Reinforces competence; increases engagement and retention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721476246"/>
                  </a:ext>
                </a:extLst>
              </a:tr>
              <a:tr h="703883">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Cardiac Escape Room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Applied problem-solving under time pressure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Requires integration of symptom recognition + escalation pathways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Strengthens mastery; increases persistence through challenge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733208861"/>
                  </a:ext>
                </a:extLst>
              </a:tr>
              <a:tr h="912442">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Respiratory Improvisation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Experiential rehearsal of equipment + comfort interventions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Humor lowers barriers; improvisation increases cognitive flexibility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Builds autonomy; strengthens team cohesion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067730442"/>
                  </a:ext>
                </a:extLst>
              </a:tr>
            </a:tbl>
          </a:graphicData>
        </a:graphic>
      </p:graphicFrame>
      <p:sp>
        <p:nvSpPr>
          <p:cNvPr id="3" name="Title 1">
            <a:extLst>
              <a:ext uri="{FF2B5EF4-FFF2-40B4-BE49-F238E27FC236}">
                <a16:creationId xmlns:a16="http://schemas.microsoft.com/office/drawing/2014/main" id="{19259188-631A-DAFD-BFBB-F9D4FA106305}"/>
              </a:ext>
            </a:extLst>
          </p:cNvPr>
          <p:cNvSpPr txBox="1">
            <a:spLocks/>
          </p:cNvSpPr>
          <p:nvPr/>
        </p:nvSpPr>
        <p:spPr bwMode="auto">
          <a:xfrm>
            <a:off x="457200" y="329937"/>
            <a:ext cx="6688318" cy="813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600" b="1">
                <a:solidFill>
                  <a:srgbClr val="CC0033"/>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CC0033"/>
                </a:solidFill>
                <a:effectLst/>
                <a:uLnTx/>
                <a:uFillTx/>
                <a:latin typeface="Arial"/>
              </a:rPr>
              <a:t>Translating Gamification </a:t>
            </a:r>
            <a:br>
              <a:rPr kumimoji="0" lang="en-US" sz="2600" b="1" i="0" u="none" strike="noStrike" kern="0" cap="none" spc="0" normalizeH="0" baseline="0" noProof="0" dirty="0">
                <a:ln>
                  <a:noFill/>
                </a:ln>
                <a:solidFill>
                  <a:srgbClr val="CC0033"/>
                </a:solidFill>
                <a:effectLst/>
                <a:uLnTx/>
                <a:uFillTx/>
                <a:latin typeface="Arial"/>
              </a:rPr>
            </a:br>
            <a:r>
              <a:rPr kumimoji="0" lang="en-US" sz="2600" b="1" i="0" u="none" strike="noStrike" kern="0" cap="none" spc="0" normalizeH="0" baseline="0" noProof="0" dirty="0">
                <a:ln>
                  <a:noFill/>
                </a:ln>
                <a:solidFill>
                  <a:srgbClr val="CC0033"/>
                </a:solidFill>
                <a:effectLst/>
                <a:uLnTx/>
                <a:uFillTx/>
                <a:latin typeface="Arial"/>
              </a:rPr>
              <a:t>Community Hospice Education</a:t>
            </a:r>
          </a:p>
        </p:txBody>
      </p:sp>
      <p:sp>
        <p:nvSpPr>
          <p:cNvPr id="8" name="TextBox 7">
            <a:extLst>
              <a:ext uri="{FF2B5EF4-FFF2-40B4-BE49-F238E27FC236}">
                <a16:creationId xmlns:a16="http://schemas.microsoft.com/office/drawing/2014/main" id="{9C93EDBA-1630-08DA-9EF4-9BF8DE658ABD}"/>
              </a:ext>
            </a:extLst>
          </p:cNvPr>
          <p:cNvSpPr txBox="1"/>
          <p:nvPr/>
        </p:nvSpPr>
        <p:spPr>
          <a:xfrm>
            <a:off x="294353" y="4536564"/>
            <a:ext cx="8097564" cy="276999"/>
          </a:xfrm>
          <a:prstGeom prst="rect">
            <a:avLst/>
          </a:prstGeom>
          <a:noFill/>
        </p:spPr>
        <p:txBody>
          <a:bodyPr wrap="square" rtlCol="0">
            <a:spAutoFit/>
          </a:bodyPr>
          <a:lstStyle/>
          <a:p>
            <a:r>
              <a:rPr lang="en-US" sz="1200" dirty="0"/>
              <a:t>Clear learning objectives I Performance-based feedback I  Social reinforcement I Visible mastery moments</a:t>
            </a:r>
          </a:p>
        </p:txBody>
      </p:sp>
    </p:spTree>
    <p:extLst>
      <p:ext uri="{BB962C8B-B14F-4D97-AF65-F5344CB8AC3E}">
        <p14:creationId xmlns:p14="http://schemas.microsoft.com/office/powerpoint/2010/main" val="1487584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3D66-7EF3-0363-E5C8-7D9A04CA30E5}"/>
              </a:ext>
            </a:extLst>
          </p:cNvPr>
          <p:cNvSpPr>
            <a:spLocks noGrp="1"/>
          </p:cNvSpPr>
          <p:nvPr>
            <p:ph type="title"/>
          </p:nvPr>
        </p:nvSpPr>
        <p:spPr/>
        <p:txBody>
          <a:bodyPr/>
          <a:lstStyle/>
          <a:p>
            <a:r>
              <a:rPr lang="en-US" dirty="0"/>
              <a:t>What Persists After the Engagement?</a:t>
            </a:r>
          </a:p>
        </p:txBody>
      </p:sp>
      <p:graphicFrame>
        <p:nvGraphicFramePr>
          <p:cNvPr id="7" name="Content Placeholder 5">
            <a:extLst>
              <a:ext uri="{FF2B5EF4-FFF2-40B4-BE49-F238E27FC236}">
                <a16:creationId xmlns:a16="http://schemas.microsoft.com/office/drawing/2014/main" id="{B144B340-A4BA-36F7-769A-A4E392AC8ED2}"/>
              </a:ext>
            </a:extLst>
          </p:cNvPr>
          <p:cNvGraphicFramePr>
            <a:graphicFrameLocks/>
          </p:cNvGraphicFramePr>
          <p:nvPr>
            <p:extLst>
              <p:ext uri="{D42A27DB-BD31-4B8C-83A1-F6EECF244321}">
                <p14:modId xmlns:p14="http://schemas.microsoft.com/office/powerpoint/2010/main" val="2910941428"/>
              </p:ext>
            </p:extLst>
          </p:nvPr>
        </p:nvGraphicFramePr>
        <p:xfrm>
          <a:off x="457200" y="1394361"/>
          <a:ext cx="6870944" cy="1917799"/>
        </p:xfrm>
        <a:graphic>
          <a:graphicData uri="http://schemas.openxmlformats.org/drawingml/2006/table">
            <a:tbl>
              <a:tblPr firstRow="1" bandRow="1"/>
              <a:tblGrid>
                <a:gridCol w="1913763">
                  <a:extLst>
                    <a:ext uri="{9D8B030D-6E8A-4147-A177-3AD203B41FA5}">
                      <a16:colId xmlns:a16="http://schemas.microsoft.com/office/drawing/2014/main" val="1315815797"/>
                    </a:ext>
                  </a:extLst>
                </a:gridCol>
                <a:gridCol w="2783777">
                  <a:extLst>
                    <a:ext uri="{9D8B030D-6E8A-4147-A177-3AD203B41FA5}">
                      <a16:colId xmlns:a16="http://schemas.microsoft.com/office/drawing/2014/main" val="2316242631"/>
                    </a:ext>
                  </a:extLst>
                </a:gridCol>
                <a:gridCol w="2173404">
                  <a:extLst>
                    <a:ext uri="{9D8B030D-6E8A-4147-A177-3AD203B41FA5}">
                      <a16:colId xmlns:a16="http://schemas.microsoft.com/office/drawing/2014/main" val="885436666"/>
                    </a:ext>
                  </a:extLst>
                </a:gridCol>
              </a:tblGrid>
              <a:tr h="434439">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400" dirty="0"/>
                        <a:t>Layer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400" dirty="0"/>
                        <a:t>Function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400" dirty="0"/>
                        <a:t>Behavioral Outcome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938237787"/>
                  </a:ext>
                </a:extLst>
              </a:tr>
              <a:tr h="37084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Engagement Activities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Active retrieval &amp; problem-solving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Activation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3825254319"/>
                  </a:ext>
                </a:extLst>
              </a:tr>
              <a:tr h="37084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Practice Sheets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Spaced repetition &amp; fluency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Retention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2645546689"/>
                  </a:ext>
                </a:extLst>
              </a:tr>
              <a:tr h="37084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Passport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Visible mastery tracking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Competence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150058974"/>
                  </a:ext>
                </a:extLst>
              </a:tr>
              <a:tr h="37084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Team Progress Bar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Collective accountability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400" dirty="0"/>
                        <a:t>Persistence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721920824"/>
                  </a:ext>
                </a:extLst>
              </a:tr>
            </a:tbl>
          </a:graphicData>
        </a:graphic>
      </p:graphicFrame>
    </p:spTree>
    <p:extLst>
      <p:ext uri="{BB962C8B-B14F-4D97-AF65-F5344CB8AC3E}">
        <p14:creationId xmlns:p14="http://schemas.microsoft.com/office/powerpoint/2010/main" val="3038203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A008-7FFC-BE80-8D24-0E8D3C73E53C}"/>
              </a:ext>
            </a:extLst>
          </p:cNvPr>
          <p:cNvSpPr>
            <a:spLocks noGrp="1"/>
          </p:cNvSpPr>
          <p:nvPr>
            <p:ph type="title"/>
          </p:nvPr>
        </p:nvSpPr>
        <p:spPr>
          <a:xfrm>
            <a:off x="60029" y="-403890"/>
            <a:ext cx="7511845" cy="1355479"/>
          </a:xfrm>
        </p:spPr>
        <p:txBody>
          <a:bodyPr>
            <a:normAutofit/>
          </a:bodyPr>
          <a:lstStyle/>
          <a:p>
            <a:r>
              <a:rPr lang="en-US" sz="3075" dirty="0"/>
              <a:t>Scaling Community Education</a:t>
            </a:r>
          </a:p>
        </p:txBody>
      </p:sp>
      <p:pic>
        <p:nvPicPr>
          <p:cNvPr id="5" name="Picture 4">
            <a:extLst>
              <a:ext uri="{FF2B5EF4-FFF2-40B4-BE49-F238E27FC236}">
                <a16:creationId xmlns:a16="http://schemas.microsoft.com/office/drawing/2014/main" id="{9B2F4204-450A-A93D-96A7-17CD05B25930}"/>
              </a:ext>
            </a:extLst>
          </p:cNvPr>
          <p:cNvPicPr>
            <a:picLocks noChangeAspect="1"/>
          </p:cNvPicPr>
          <p:nvPr/>
        </p:nvPicPr>
        <p:blipFill>
          <a:blip r:embed="rId3" cstate="email">
            <a:extLst>
              <a:ext uri="{28A0092B-C50C-407E-A947-70E740481C1C}">
                <a14:useLocalDpi xmlns:a14="http://schemas.microsoft.com/office/drawing/2010/main" val="0"/>
              </a:ext>
            </a:extLst>
          </a:blip>
          <a:srcRect l="18959" r="21507" b="-1"/>
          <a:stretch>
            <a:fillRect/>
          </a:stretch>
        </p:blipFill>
        <p:spPr>
          <a:xfrm>
            <a:off x="0" y="1151610"/>
            <a:ext cx="3560313" cy="39918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3FCD9FD-BB08-5848-8C69-C1C6000DF29B}"/>
              </a:ext>
            </a:extLst>
          </p:cNvPr>
          <p:cNvSpPr>
            <a:spLocks noGrp="1"/>
          </p:cNvSpPr>
          <p:nvPr>
            <p:ph idx="1"/>
          </p:nvPr>
        </p:nvSpPr>
        <p:spPr>
          <a:xfrm>
            <a:off x="3560313" y="1238865"/>
            <a:ext cx="4148177" cy="3630785"/>
          </a:xfrm>
        </p:spPr>
        <p:txBody>
          <a:bodyPr>
            <a:normAutofit/>
          </a:bodyPr>
          <a:lstStyle/>
          <a:p>
            <a:pPr marL="0" indent="0">
              <a:lnSpc>
                <a:spcPct val="113000"/>
              </a:lnSpc>
              <a:buNone/>
            </a:pPr>
            <a:r>
              <a:rPr lang="en-US" b="1" dirty="0"/>
              <a:t>Why Engagement Efforts Often Stall</a:t>
            </a:r>
          </a:p>
          <a:p>
            <a:pPr>
              <a:lnSpc>
                <a:spcPct val="113000"/>
              </a:lnSpc>
              <a:spcAft>
                <a:spcPts val="0"/>
              </a:spcAft>
              <a:buClr>
                <a:schemeClr val="tx1"/>
              </a:buClr>
            </a:pPr>
            <a:r>
              <a:rPr lang="en-US" sz="1800" dirty="0"/>
              <a:t>Designed as one-time initiatives</a:t>
            </a:r>
          </a:p>
          <a:p>
            <a:pPr>
              <a:lnSpc>
                <a:spcPct val="113000"/>
              </a:lnSpc>
              <a:spcAft>
                <a:spcPts val="0"/>
              </a:spcAft>
              <a:buClr>
                <a:schemeClr val="tx1"/>
              </a:buClr>
            </a:pPr>
            <a:r>
              <a:rPr lang="en-US" sz="1800" dirty="0"/>
              <a:t>Measured only by completion</a:t>
            </a:r>
          </a:p>
          <a:p>
            <a:pPr>
              <a:lnSpc>
                <a:spcPct val="113000"/>
              </a:lnSpc>
              <a:spcAft>
                <a:spcPts val="0"/>
              </a:spcAft>
              <a:buClr>
                <a:schemeClr val="tx1"/>
              </a:buClr>
            </a:pPr>
            <a:r>
              <a:rPr lang="en-US" sz="1800" dirty="0"/>
              <a:t>Too complex to maintain</a:t>
            </a:r>
          </a:p>
          <a:p>
            <a:pPr>
              <a:lnSpc>
                <a:spcPct val="113000"/>
              </a:lnSpc>
              <a:spcAft>
                <a:spcPts val="0"/>
              </a:spcAft>
              <a:buClr>
                <a:schemeClr val="tx1"/>
              </a:buClr>
            </a:pPr>
            <a:r>
              <a:rPr lang="en-US" sz="1800" dirty="0"/>
              <a:t>No feedback loop for improvement</a:t>
            </a:r>
          </a:p>
        </p:txBody>
      </p:sp>
    </p:spTree>
    <p:extLst>
      <p:ext uri="{BB962C8B-B14F-4D97-AF65-F5344CB8AC3E}">
        <p14:creationId xmlns:p14="http://schemas.microsoft.com/office/powerpoint/2010/main" val="337116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05AAB-50B3-031D-4453-BE5A2FDDC83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5E4BC42-EAE4-A353-BD80-4568EAF5DE45}"/>
              </a:ext>
            </a:extLst>
          </p:cNvPr>
          <p:cNvSpPr txBox="1">
            <a:spLocks/>
          </p:cNvSpPr>
          <p:nvPr/>
        </p:nvSpPr>
        <p:spPr bwMode="auto">
          <a:xfrm>
            <a:off x="457200" y="133292"/>
            <a:ext cx="6688318" cy="813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lnSpc>
                <a:spcPct val="100000"/>
              </a:lnSpc>
              <a:spcBef>
                <a:spcPct val="0"/>
              </a:spcBef>
              <a:spcAft>
                <a:spcPct val="0"/>
              </a:spcAft>
              <a:defRPr lang="en-US" sz="2600" b="1">
                <a:solidFill>
                  <a:srgbClr val="CC0033"/>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a:lstStyle>
          <a:p>
            <a:pPr lvl="0"/>
            <a:r>
              <a:rPr lang="en-US" dirty="0"/>
              <a:t>The Scaling Model</a:t>
            </a:r>
            <a:endParaRPr kumimoji="0" lang="en-US" sz="2600" b="1" i="0" u="none" strike="noStrike" kern="0" cap="none" spc="0" normalizeH="0" baseline="0" noProof="0" dirty="0">
              <a:ln>
                <a:noFill/>
              </a:ln>
              <a:solidFill>
                <a:srgbClr val="CC0033"/>
              </a:solidFill>
              <a:effectLst/>
              <a:uLnTx/>
              <a:uFillTx/>
              <a:latin typeface="Arial"/>
            </a:endParaRPr>
          </a:p>
        </p:txBody>
      </p:sp>
      <p:graphicFrame>
        <p:nvGraphicFramePr>
          <p:cNvPr id="5" name="Content Placeholder 3">
            <a:extLst>
              <a:ext uri="{FF2B5EF4-FFF2-40B4-BE49-F238E27FC236}">
                <a16:creationId xmlns:a16="http://schemas.microsoft.com/office/drawing/2014/main" id="{CB711F1D-C518-CD7C-4905-148E490EC417}"/>
              </a:ext>
            </a:extLst>
          </p:cNvPr>
          <p:cNvGraphicFramePr>
            <a:graphicFrameLocks/>
          </p:cNvGraphicFramePr>
          <p:nvPr>
            <p:extLst>
              <p:ext uri="{D42A27DB-BD31-4B8C-83A1-F6EECF244321}">
                <p14:modId xmlns:p14="http://schemas.microsoft.com/office/powerpoint/2010/main" val="1981520129"/>
              </p:ext>
            </p:extLst>
          </p:nvPr>
        </p:nvGraphicFramePr>
        <p:xfrm>
          <a:off x="457200" y="1143753"/>
          <a:ext cx="8128820" cy="3566449"/>
        </p:xfrm>
        <a:graphic>
          <a:graphicData uri="http://schemas.openxmlformats.org/drawingml/2006/table">
            <a:tbl>
              <a:tblPr firstRow="1" bandRow="1"/>
              <a:tblGrid>
                <a:gridCol w="863255">
                  <a:extLst>
                    <a:ext uri="{9D8B030D-6E8A-4147-A177-3AD203B41FA5}">
                      <a16:colId xmlns:a16="http://schemas.microsoft.com/office/drawing/2014/main" val="1977928494"/>
                    </a:ext>
                  </a:extLst>
                </a:gridCol>
                <a:gridCol w="1608702">
                  <a:extLst>
                    <a:ext uri="{9D8B030D-6E8A-4147-A177-3AD203B41FA5}">
                      <a16:colId xmlns:a16="http://schemas.microsoft.com/office/drawing/2014/main" val="3063289689"/>
                    </a:ext>
                  </a:extLst>
                </a:gridCol>
                <a:gridCol w="2405335">
                  <a:extLst>
                    <a:ext uri="{9D8B030D-6E8A-4147-A177-3AD203B41FA5}">
                      <a16:colId xmlns:a16="http://schemas.microsoft.com/office/drawing/2014/main" val="2969830350"/>
                    </a:ext>
                  </a:extLst>
                </a:gridCol>
                <a:gridCol w="1625764">
                  <a:extLst>
                    <a:ext uri="{9D8B030D-6E8A-4147-A177-3AD203B41FA5}">
                      <a16:colId xmlns:a16="http://schemas.microsoft.com/office/drawing/2014/main" val="1824482298"/>
                    </a:ext>
                  </a:extLst>
                </a:gridCol>
                <a:gridCol w="1625764">
                  <a:extLst>
                    <a:ext uri="{9D8B030D-6E8A-4147-A177-3AD203B41FA5}">
                      <a16:colId xmlns:a16="http://schemas.microsoft.com/office/drawing/2014/main" val="1693935764"/>
                    </a:ext>
                  </a:extLst>
                </a:gridCol>
              </a:tblGrid>
              <a:tr h="35396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200" dirty="0"/>
                        <a:t>Phase</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200" dirty="0"/>
                        <a:t>Key Question</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200" dirty="0"/>
                        <a:t>What You Do</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200" dirty="0"/>
                        <a:t>What You Learn</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buNone/>
                      </a:pPr>
                      <a:r>
                        <a:rPr lang="en-US" sz="1200" dirty="0"/>
                        <a:t>Outcome</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3623239373"/>
                  </a:ext>
                </a:extLst>
              </a:tr>
              <a:tr h="52111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b="1" dirty="0"/>
                        <a:t>Pilot</a:t>
                      </a:r>
                      <a:endParaRPr lang="en-US" sz="1200" dirty="0"/>
                    </a:p>
                  </a:txBody>
                  <a:tcPr marL="56511" marR="56511" marT="28255" marB="2825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Does this design activate engagement?</a:t>
                      </a:r>
                    </a:p>
                  </a:txBody>
                  <a:tcPr marL="56511" marR="56511" marT="28255" marB="2825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Implement one module, one unit, or one audience with intentional design.</a:t>
                      </a:r>
                    </a:p>
                  </a:txBody>
                  <a:tcPr marL="56511" marR="56511" marT="28255" marB="2825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Feasibility, initial learner response, workflow fit.</a:t>
                      </a:r>
                    </a:p>
                  </a:txBody>
                  <a:tcPr marL="56511" marR="56511" marT="28255" marB="2825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Proof of concept.</a:t>
                      </a:r>
                    </a:p>
                  </a:txBody>
                  <a:tcPr marL="56511" marR="56511" marT="28255" marB="2825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140725051"/>
                  </a:ext>
                </a:extLst>
              </a:tr>
              <a:tr h="69809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b="1" dirty="0"/>
                        <a:t>Measure</a:t>
                      </a:r>
                      <a:endParaRPr lang="en-US" sz="1200" dirty="0"/>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Is it influencing learning behavior?</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Track meaningful indicators: completion, scenario accuracy, error patterns, learner feedback.</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Where comprehension is strong or weak; friction points.</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Data-informed insight.</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610292044"/>
                  </a:ext>
                </a:extLst>
              </a:tr>
              <a:tr h="1012723">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b="1" dirty="0"/>
                        <a:t>Refine</a:t>
                      </a:r>
                      <a:endParaRPr lang="en-US" sz="1200" dirty="0"/>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How can this improve and adapt?</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Adjust content, format, delivery. Translate into additional modalities (game, microlearning, worksheet, article).</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Which formats increase retention and persistence.</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Improved design + expanded reach.</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extLst>
                  <a:ext uri="{0D108BD9-81ED-4DB2-BD59-A6C34878D82A}">
                    <a16:rowId xmlns:a16="http://schemas.microsoft.com/office/drawing/2014/main" val="2749405805"/>
                  </a:ext>
                </a:extLst>
              </a:tr>
              <a:tr h="896525">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b="1" dirty="0"/>
                        <a:t>Sustain</a:t>
                      </a:r>
                      <a:endParaRPr lang="en-US" sz="1200" dirty="0"/>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How does this become infrastructure?</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Embed into onboarding, annual competencies, role-based pathways.</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Longitudinal engagement trends.</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buNone/>
                      </a:pPr>
                      <a:r>
                        <a:rPr lang="en-US" sz="1200" dirty="0"/>
                        <a:t>Scalable system integration.</a:t>
                      </a:r>
                    </a:p>
                  </a:txBody>
                  <a:tcPr marL="56511" marR="56511" marT="28255" marB="2825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val="3313775501"/>
                  </a:ext>
                </a:extLst>
              </a:tr>
            </a:tbl>
          </a:graphicData>
        </a:graphic>
      </p:graphicFrame>
    </p:spTree>
    <p:extLst>
      <p:ext uri="{BB962C8B-B14F-4D97-AF65-F5344CB8AC3E}">
        <p14:creationId xmlns:p14="http://schemas.microsoft.com/office/powerpoint/2010/main" val="2698592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3EAE9-88F7-AF62-5A6E-6973E22D6E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7855" y="279383"/>
            <a:ext cx="3588291" cy="789119"/>
          </a:xfrm>
          <a:prstGeom prst="rect">
            <a:avLst/>
          </a:prstGeom>
        </p:spPr>
      </p:pic>
      <p:pic>
        <p:nvPicPr>
          <p:cNvPr id="11" name="Picture 10">
            <a:extLst>
              <a:ext uri="{FF2B5EF4-FFF2-40B4-BE49-F238E27FC236}">
                <a16:creationId xmlns:a16="http://schemas.microsoft.com/office/drawing/2014/main" id="{91C54CFE-A79D-089F-EE8B-9FC04D5DC3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6186" y="1135240"/>
            <a:ext cx="6951629" cy="3304091"/>
          </a:xfrm>
          <a:prstGeom prst="rect">
            <a:avLst/>
          </a:prstGeom>
        </p:spPr>
      </p:pic>
      <p:pic>
        <p:nvPicPr>
          <p:cNvPr id="13" name="Picture 12">
            <a:extLst>
              <a:ext uri="{FF2B5EF4-FFF2-40B4-BE49-F238E27FC236}">
                <a16:creationId xmlns:a16="http://schemas.microsoft.com/office/drawing/2014/main" id="{EB07EF5A-290F-91B8-1A2F-DF5F6B53E21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07354" y="4613355"/>
            <a:ext cx="3329291" cy="384793"/>
          </a:xfrm>
          <a:prstGeom prst="rect">
            <a:avLst/>
          </a:prstGeom>
        </p:spPr>
      </p:pic>
    </p:spTree>
    <p:extLst>
      <p:ext uri="{BB962C8B-B14F-4D97-AF65-F5344CB8AC3E}">
        <p14:creationId xmlns:p14="http://schemas.microsoft.com/office/powerpoint/2010/main" val="2807450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9B13A-A9BB-826C-716A-D38B0E28ED7E}"/>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DED383E9-B3B9-6302-DDC1-784CC8B2CE1E}"/>
              </a:ext>
            </a:extLst>
          </p:cNvPr>
          <p:cNvSpPr>
            <a:spLocks noGrp="1"/>
          </p:cNvSpPr>
          <p:nvPr>
            <p:ph type="title"/>
          </p:nvPr>
        </p:nvSpPr>
        <p:spPr>
          <a:xfrm>
            <a:off x="457200" y="329937"/>
            <a:ext cx="6688318" cy="813816"/>
          </a:xfrm>
        </p:spPr>
        <p:txBody>
          <a:bodyPr/>
          <a:lstStyle/>
          <a:p>
            <a:r>
              <a:rPr lang="en-US" dirty="0"/>
              <a:t>Pause and Reflect</a:t>
            </a:r>
          </a:p>
        </p:txBody>
      </p:sp>
      <p:sp>
        <p:nvSpPr>
          <p:cNvPr id="21" name="Content Placeholder 2">
            <a:extLst>
              <a:ext uri="{FF2B5EF4-FFF2-40B4-BE49-F238E27FC236}">
                <a16:creationId xmlns:a16="http://schemas.microsoft.com/office/drawing/2014/main" id="{53D8B8ED-8EE1-5EA0-BC0A-DBA3A9D750A8}"/>
              </a:ext>
            </a:extLst>
          </p:cNvPr>
          <p:cNvSpPr>
            <a:spLocks noGrp="1"/>
          </p:cNvSpPr>
          <p:nvPr>
            <p:ph sz="half" idx="1"/>
          </p:nvPr>
        </p:nvSpPr>
        <p:spPr>
          <a:xfrm>
            <a:off x="457198" y="1263886"/>
            <a:ext cx="6490355" cy="3339109"/>
          </a:xfrm>
        </p:spPr>
        <p:txBody>
          <a:bodyPr/>
          <a:lstStyle/>
          <a:p>
            <a:pPr>
              <a:lnSpc>
                <a:spcPct val="113000"/>
              </a:lnSpc>
              <a:spcBef>
                <a:spcPts val="600"/>
              </a:spcBef>
              <a:spcAft>
                <a:spcPts val="0"/>
              </a:spcAft>
              <a:buClrTx/>
              <a:defRPr/>
            </a:pPr>
            <a:r>
              <a:rPr kumimoji="0" lang="en-US" sz="2000" b="0" i="0" u="none" strike="noStrike" kern="0" cap="none" spc="0" normalizeH="0" baseline="0" noProof="0" dirty="0">
                <a:ln>
                  <a:noFill/>
                </a:ln>
                <a:solidFill>
                  <a:srgbClr val="000000"/>
                </a:solidFill>
                <a:effectLst/>
                <a:uLnTx/>
                <a:uFillTx/>
                <a:latin typeface="Arial"/>
              </a:rPr>
              <a:t>What is one engagement strategy you will pilot in the next 30 days that is built on principle not just platform?</a:t>
            </a:r>
          </a:p>
        </p:txBody>
      </p:sp>
      <p:sp>
        <p:nvSpPr>
          <p:cNvPr id="23" name="Footer Placeholder 4">
            <a:extLst>
              <a:ext uri="{FF2B5EF4-FFF2-40B4-BE49-F238E27FC236}">
                <a16:creationId xmlns:a16="http://schemas.microsoft.com/office/drawing/2014/main" id="{186E0A0E-FE34-A1E2-4CBF-940B51B03935}"/>
              </a:ext>
            </a:extLst>
          </p:cNvPr>
          <p:cNvSpPr>
            <a:spLocks noGrp="1"/>
          </p:cNvSpPr>
          <p:nvPr>
            <p:ph type="ftr" sz="quarter" idx="3"/>
          </p:nvPr>
        </p:nvSpPr>
        <p:spPr>
          <a:xfrm>
            <a:off x="457199" y="4767263"/>
            <a:ext cx="6490356" cy="274637"/>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000000">
                  <a:tint val="82000"/>
                </a:srgbClr>
              </a:solidFill>
              <a:effectLst/>
              <a:uLnTx/>
              <a:uFillTx/>
              <a:latin typeface="Arial" charset="0"/>
            </a:endParaRPr>
          </a:p>
        </p:txBody>
      </p:sp>
      <p:sp>
        <p:nvSpPr>
          <p:cNvPr id="2" name="TextBox 1">
            <a:extLst>
              <a:ext uri="{FF2B5EF4-FFF2-40B4-BE49-F238E27FC236}">
                <a16:creationId xmlns:a16="http://schemas.microsoft.com/office/drawing/2014/main" id="{4E6DC4D1-955E-BF17-DDD3-570ECE37FB56}"/>
              </a:ext>
            </a:extLst>
          </p:cNvPr>
          <p:cNvSpPr txBox="1"/>
          <p:nvPr/>
        </p:nvSpPr>
        <p:spPr>
          <a:xfrm>
            <a:off x="570271" y="3726426"/>
            <a:ext cx="3067664" cy="461665"/>
          </a:xfrm>
          <a:prstGeom prst="rect">
            <a:avLst/>
          </a:prstGeom>
          <a:noFill/>
        </p:spPr>
        <p:txBody>
          <a:bodyPr wrap="square" rtlCol="0">
            <a:spAutoFit/>
          </a:bodyPr>
          <a:lstStyle/>
          <a:p>
            <a:r>
              <a:rPr lang="en-US" dirty="0"/>
              <a:t>Thank you!</a:t>
            </a:r>
          </a:p>
        </p:txBody>
      </p:sp>
    </p:spTree>
    <p:extLst>
      <p:ext uri="{BB962C8B-B14F-4D97-AF65-F5344CB8AC3E}">
        <p14:creationId xmlns:p14="http://schemas.microsoft.com/office/powerpoint/2010/main" val="149420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C112-D27B-7496-5298-6E38885164C6}"/>
              </a:ext>
            </a:extLst>
          </p:cNvPr>
          <p:cNvSpPr>
            <a:spLocks noGrp="1"/>
          </p:cNvSpPr>
          <p:nvPr>
            <p:ph type="title"/>
          </p:nvPr>
        </p:nvSpPr>
        <p:spPr/>
        <p:txBody>
          <a:bodyPr/>
          <a:lstStyle/>
          <a:p>
            <a:r>
              <a:rPr lang="en-US" dirty="0"/>
              <a:t>Session Road Map</a:t>
            </a:r>
          </a:p>
        </p:txBody>
      </p:sp>
      <p:sp>
        <p:nvSpPr>
          <p:cNvPr id="3" name="Footer Placeholder 2">
            <a:extLst>
              <a:ext uri="{FF2B5EF4-FFF2-40B4-BE49-F238E27FC236}">
                <a16:creationId xmlns:a16="http://schemas.microsoft.com/office/drawing/2014/main" id="{A4C49AAB-E3FC-E3E8-E25C-BA1E2FE54983}"/>
              </a:ext>
            </a:extLst>
          </p:cNvPr>
          <p:cNvSpPr>
            <a:spLocks noGrp="1"/>
          </p:cNvSpPr>
          <p:nvPr>
            <p:ph type="ftr" sz="quarter" idx="3"/>
          </p:nvPr>
        </p:nvSpPr>
        <p:spPr/>
        <p:txBody>
          <a:bodyPr/>
          <a:lstStyle/>
          <a:p>
            <a:endParaRPr lang="en-US" dirty="0"/>
          </a:p>
        </p:txBody>
      </p:sp>
      <p:sp>
        <p:nvSpPr>
          <p:cNvPr id="5" name="Content Placeholder 2">
            <a:extLst>
              <a:ext uri="{FF2B5EF4-FFF2-40B4-BE49-F238E27FC236}">
                <a16:creationId xmlns:a16="http://schemas.microsoft.com/office/drawing/2014/main" id="{4AF2E656-76CA-C49C-4B16-760250CB4C0E}"/>
              </a:ext>
            </a:extLst>
          </p:cNvPr>
          <p:cNvSpPr txBox="1">
            <a:spLocks/>
          </p:cNvSpPr>
          <p:nvPr/>
        </p:nvSpPr>
        <p:spPr>
          <a:xfrm>
            <a:off x="457200" y="1263887"/>
            <a:ext cx="6688318" cy="3339109"/>
          </a:xfrm>
          <a:prstGeom prst="rect">
            <a:avLst/>
          </a:prstGeom>
        </p:spPr>
        <p:txBody>
          <a:bodyPr/>
          <a:lstStyle>
            <a:lvl1pPr marL="285750" indent="-285750" algn="l" rtl="0" eaLnBrk="1" fontAlgn="base" hangingPunct="1">
              <a:spcBef>
                <a:spcPct val="20000"/>
              </a:spcBef>
              <a:spcAft>
                <a:spcPct val="0"/>
              </a:spcAft>
              <a:buClr>
                <a:schemeClr val="tx2"/>
              </a:buClr>
              <a:buFont typeface="Arial" panose="020B0604020202020204" pitchFamily="34" charset="0"/>
              <a:buChar char="•"/>
              <a:defRPr lang="en-US" sz="1800" dirty="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lang="en-US" sz="1600" dirty="0">
                <a:solidFill>
                  <a:schemeClr val="tx2"/>
                </a:solidFill>
                <a:latin typeface="+mn-lt"/>
                <a:ea typeface="Geneva" charset="0"/>
                <a:cs typeface="Geneva" charset="0"/>
              </a:defRPr>
            </a:lvl2pPr>
            <a:lvl3pPr marL="1200150" indent="-285750" algn="l" rtl="0" eaLnBrk="1" fontAlgn="base" hangingPunct="1">
              <a:spcBef>
                <a:spcPct val="20000"/>
              </a:spcBef>
              <a:spcAft>
                <a:spcPct val="0"/>
              </a:spcAft>
              <a:buClr>
                <a:schemeClr val="tx2"/>
              </a:buClr>
              <a:buFont typeface="Arial" panose="020B0604020202020204" pitchFamily="34" charset="0"/>
              <a:buChar char="•"/>
              <a:defRPr lang="en-US" sz="1400" dirty="0">
                <a:solidFill>
                  <a:schemeClr val="tx2"/>
                </a:solidFill>
                <a:latin typeface="+mn-lt"/>
                <a:ea typeface="Geneva" charset="0"/>
                <a:cs typeface="Geneva" charset="0"/>
              </a:defRPr>
            </a:lvl3pPr>
            <a:lvl4pPr marL="1543050" indent="-171450" algn="l" rtl="0" eaLnBrk="1" fontAlgn="base" hangingPunct="1">
              <a:spcBef>
                <a:spcPct val="20000"/>
              </a:spcBef>
              <a:spcAft>
                <a:spcPct val="0"/>
              </a:spcAft>
              <a:buClr>
                <a:schemeClr val="tx2"/>
              </a:buClr>
              <a:buFont typeface="Arial" panose="020B0604020202020204" pitchFamily="34" charset="0"/>
              <a:buChar char="•"/>
              <a:defRPr lang="en-US" sz="1200" dirty="0">
                <a:solidFill>
                  <a:schemeClr val="tx2"/>
                </a:solidFill>
                <a:latin typeface="+mn-lt"/>
                <a:ea typeface="Geneva" charset="0"/>
                <a:cs typeface="Geneva" charset="0"/>
              </a:defRPr>
            </a:lvl4pPr>
            <a:lvl5pPr marL="2000250" indent="-171450" algn="l" rtl="0" eaLnBrk="1" fontAlgn="base" hangingPunct="1">
              <a:spcBef>
                <a:spcPct val="20000"/>
              </a:spcBef>
              <a:spcAft>
                <a:spcPct val="0"/>
              </a:spcAft>
              <a:buClr>
                <a:schemeClr val="tx2"/>
              </a:buClr>
              <a:buFont typeface="Arial" panose="020B0604020202020204" pitchFamily="34" charset="0"/>
              <a:buChar char="•"/>
              <a:defRPr lang="en-US" sz="1000" dirty="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r>
              <a:rPr lang="en-US" dirty="0"/>
              <a:t>Why Engagement Breaks Down in Community-Based Learning</a:t>
            </a:r>
          </a:p>
          <a:p>
            <a:r>
              <a:rPr lang="en-US" dirty="0"/>
              <a:t>The CARE Loop Framework</a:t>
            </a:r>
          </a:p>
          <a:p>
            <a:r>
              <a:rPr lang="en-US" dirty="0"/>
              <a:t>Four Engagement Strategies</a:t>
            </a:r>
          </a:p>
          <a:p>
            <a:pPr lvl="1"/>
            <a:r>
              <a:rPr lang="en-US" sz="1800" dirty="0"/>
              <a:t>Scenario-Based Learning</a:t>
            </a:r>
          </a:p>
          <a:p>
            <a:pPr lvl="1"/>
            <a:r>
              <a:rPr lang="en-US" sz="1800" dirty="0"/>
              <a:t>Microlearning &amp; Spacing</a:t>
            </a:r>
          </a:p>
          <a:p>
            <a:pPr lvl="1"/>
            <a:r>
              <a:rPr lang="en-US" sz="1800" dirty="0"/>
              <a:t>Personalization</a:t>
            </a:r>
          </a:p>
          <a:p>
            <a:pPr lvl="1"/>
            <a:r>
              <a:rPr lang="en-US" sz="1800" dirty="0"/>
              <a:t>Gamification</a:t>
            </a:r>
          </a:p>
          <a:p>
            <a:r>
              <a:rPr lang="en-US" dirty="0"/>
              <a:t>Scaling for Sustainable Impact</a:t>
            </a:r>
          </a:p>
        </p:txBody>
      </p:sp>
    </p:spTree>
    <p:extLst>
      <p:ext uri="{BB962C8B-B14F-4D97-AF65-F5344CB8AC3E}">
        <p14:creationId xmlns:p14="http://schemas.microsoft.com/office/powerpoint/2010/main" val="2824550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01E7E-90AF-0FB7-6DCC-4CBD2AF4D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04673-02CC-0FE3-9193-E04B406FE93A}"/>
              </a:ext>
            </a:extLst>
          </p:cNvPr>
          <p:cNvSpPr>
            <a:spLocks noGrp="1"/>
          </p:cNvSpPr>
          <p:nvPr>
            <p:ph type="title"/>
          </p:nvPr>
        </p:nvSpPr>
        <p:spPr>
          <a:xfrm>
            <a:off x="628650" y="240507"/>
            <a:ext cx="7886700" cy="994172"/>
          </a:xfrm>
        </p:spPr>
        <p:txBody>
          <a:bodyPr>
            <a:normAutofit/>
          </a:bodyPr>
          <a:lstStyle/>
          <a:p>
            <a:pPr fontAlgn="base">
              <a:lnSpc>
                <a:spcPct val="100000"/>
              </a:lnSpc>
              <a:spcAft>
                <a:spcPct val="0"/>
              </a:spcAft>
            </a:pPr>
            <a:r>
              <a:rPr lang="en-US" sz="2600" b="1" dirty="0">
                <a:solidFill>
                  <a:srgbClr val="CC0033"/>
                </a:solidFill>
              </a:rPr>
              <a:t>References</a:t>
            </a:r>
          </a:p>
        </p:txBody>
      </p:sp>
      <p:sp>
        <p:nvSpPr>
          <p:cNvPr id="3" name="Content Placeholder 2">
            <a:extLst>
              <a:ext uri="{FF2B5EF4-FFF2-40B4-BE49-F238E27FC236}">
                <a16:creationId xmlns:a16="http://schemas.microsoft.com/office/drawing/2014/main" id="{5D0D49EF-F122-5831-766A-F470895BE8BC}"/>
              </a:ext>
            </a:extLst>
          </p:cNvPr>
          <p:cNvSpPr>
            <a:spLocks noGrp="1"/>
          </p:cNvSpPr>
          <p:nvPr>
            <p:ph idx="1"/>
          </p:nvPr>
        </p:nvSpPr>
        <p:spPr>
          <a:xfrm>
            <a:off x="490997" y="1002890"/>
            <a:ext cx="8171221" cy="3991897"/>
          </a:xfrm>
        </p:spPr>
        <p:txBody>
          <a:bodyPr>
            <a:noAutofit/>
          </a:bodyPr>
          <a:lstStyle/>
          <a:p>
            <a:r>
              <a:rPr lang="en-US" sz="1300" dirty="0"/>
              <a:t>Chaker, R., Hajj-Hassan, M., &amp; Ozanne, S. (2024). The effects of online continuing education for healthcare professionals: A systematic scoping review. </a:t>
            </a:r>
            <a:r>
              <a:rPr lang="en-US" sz="1300" i="1" dirty="0"/>
              <a:t>Open Education Studies, 6</a:t>
            </a:r>
            <a:r>
              <a:rPr lang="en-US" sz="1300" dirty="0"/>
              <a:t>(1), 20220226. </a:t>
            </a:r>
            <a:r>
              <a:rPr lang="en-US" sz="1300" dirty="0">
                <a:hlinkClick r:id="rId3"/>
              </a:rPr>
              <a:t>https://doi.org/10.1515/edu-2022-0226</a:t>
            </a:r>
            <a:endParaRPr lang="en-US" sz="1300" dirty="0"/>
          </a:p>
          <a:p>
            <a:r>
              <a:rPr lang="en-US" sz="1300" dirty="0"/>
              <a:t>Cook, D. A., et al. (2013). Internet-based learning in the health professions: A meta-analysis. </a:t>
            </a:r>
            <a:r>
              <a:rPr lang="en-US" sz="1300" i="1" dirty="0"/>
              <a:t>JAMA, 300</a:t>
            </a:r>
            <a:r>
              <a:rPr lang="en-US" sz="1300" dirty="0"/>
              <a:t>(10), 1181–1196. </a:t>
            </a:r>
            <a:r>
              <a:rPr lang="en-US" sz="1300" dirty="0">
                <a:hlinkClick r:id="rId4"/>
              </a:rPr>
              <a:t>https://doi.org/10.1001/jama.300.10.1181</a:t>
            </a:r>
            <a:endParaRPr lang="en-US" sz="1300" dirty="0"/>
          </a:p>
          <a:p>
            <a:r>
              <a:rPr lang="en-US" sz="1300" dirty="0"/>
              <a:t>Deci, E. L., &amp; Ryan, R. M. (2000). The “what” and “why” of goal pursuits: Human needs and the self-determination of behavior. </a:t>
            </a:r>
            <a:r>
              <a:rPr lang="en-US" sz="1300" i="1" dirty="0"/>
              <a:t>Psychological Inquiry, 11</a:t>
            </a:r>
            <a:r>
              <a:rPr lang="en-US" sz="1300" dirty="0"/>
              <a:t>(4), 227–268.</a:t>
            </a:r>
          </a:p>
          <a:p>
            <a:r>
              <a:rPr lang="en-US" sz="1300" dirty="0"/>
              <a:t>Dichev, C., &amp; Dicheva, D. (2017). Gamifying education: What is known, what is believed and what remains uncertain. </a:t>
            </a:r>
            <a:r>
              <a:rPr lang="en-US" sz="1300" i="1" dirty="0"/>
              <a:t>International Journal of Educational Technology in Higher Education, 14</a:t>
            </a:r>
            <a:r>
              <a:rPr lang="en-US" sz="1300" dirty="0"/>
              <a:t>, 9. </a:t>
            </a:r>
            <a:r>
              <a:rPr lang="en-US" sz="1300" dirty="0">
                <a:hlinkClick r:id="rId5"/>
              </a:rPr>
              <a:t>https://doi.org/10.1186/s41239-017-0042-5</a:t>
            </a:r>
            <a:endParaRPr lang="en-US" sz="1300" dirty="0"/>
          </a:p>
          <a:p>
            <a:r>
              <a:rPr lang="en-US" sz="1300" dirty="0"/>
              <a:t>Fontaine, G., Cossette, S., Maheu-Cadotte, M.-A., et al. (2019). Efficacy of adaptive e-learning for health professionals and students: A systematic review and meta-analysis. </a:t>
            </a:r>
            <a:r>
              <a:rPr lang="en-US" sz="1300" i="1" dirty="0"/>
              <a:t>BMJ Open, 9</a:t>
            </a:r>
            <a:r>
              <a:rPr lang="en-US" sz="1300" dirty="0"/>
              <a:t>, e025252. </a:t>
            </a:r>
            <a:r>
              <a:rPr lang="en-US" sz="1300" dirty="0">
                <a:hlinkClick r:id="rId6"/>
              </a:rPr>
              <a:t>https://doi.org/10.1136/bmjopen-2018-025252</a:t>
            </a:r>
            <a:endParaRPr lang="en-US" sz="1300" dirty="0"/>
          </a:p>
          <a:p>
            <a:r>
              <a:rPr lang="en-US" sz="1300" dirty="0"/>
              <a:t>Hew, K. F. (2014). Promoting engagement in online courses: What strategies can we learn from three highly rated MOOCs. </a:t>
            </a:r>
            <a:r>
              <a:rPr lang="en-US" sz="1300" i="1" dirty="0"/>
              <a:t>British Journal of Educational Technology, 47</a:t>
            </a:r>
            <a:r>
              <a:rPr lang="en-US" sz="1300" dirty="0"/>
              <a:t>(2), 320–341. </a:t>
            </a:r>
            <a:r>
              <a:rPr lang="en-US" sz="1300" dirty="0">
                <a:hlinkClick r:id="rId7"/>
              </a:rPr>
              <a:t>https://doi.org/10.1111/bjet.12235</a:t>
            </a:r>
            <a:endParaRPr lang="en-US" sz="1300" dirty="0"/>
          </a:p>
          <a:p>
            <a:r>
              <a:rPr lang="en-US" sz="1300" dirty="0"/>
              <a:t>Li, L., Hew, K. F., &amp; Du, J. (2024). Gamification enhances student intrinsic motivation, perceptions of autonomy and relatedness, but minimal impact on competency: A meta-analysis and systematic review. </a:t>
            </a:r>
            <a:r>
              <a:rPr lang="en-US" sz="1300" i="1" dirty="0"/>
              <a:t>Educational Technology Research and Development, 72</a:t>
            </a:r>
            <a:r>
              <a:rPr lang="en-US" sz="1300" dirty="0"/>
              <a:t>, 765–796. </a:t>
            </a:r>
            <a:r>
              <a:rPr lang="en-US" sz="1300" dirty="0">
                <a:hlinkClick r:id="rId8"/>
              </a:rPr>
              <a:t>https://doi.org/10.1007/s11423-023-10337-7</a:t>
            </a:r>
            <a:endParaRPr lang="en-US" sz="1300" dirty="0"/>
          </a:p>
        </p:txBody>
      </p:sp>
    </p:spTree>
    <p:extLst>
      <p:ext uri="{BB962C8B-B14F-4D97-AF65-F5344CB8AC3E}">
        <p14:creationId xmlns:p14="http://schemas.microsoft.com/office/powerpoint/2010/main" val="189521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17EEF-C069-E805-89B5-EF18624A2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88C7C-0DF1-753C-B515-4B3AA3A3DB26}"/>
              </a:ext>
            </a:extLst>
          </p:cNvPr>
          <p:cNvSpPr>
            <a:spLocks noGrp="1"/>
          </p:cNvSpPr>
          <p:nvPr>
            <p:ph type="title"/>
          </p:nvPr>
        </p:nvSpPr>
        <p:spPr>
          <a:xfrm>
            <a:off x="628650" y="240507"/>
            <a:ext cx="7886700" cy="994172"/>
          </a:xfrm>
        </p:spPr>
        <p:txBody>
          <a:bodyPr>
            <a:normAutofit/>
          </a:bodyPr>
          <a:lstStyle/>
          <a:p>
            <a:pPr fontAlgn="base">
              <a:lnSpc>
                <a:spcPct val="100000"/>
              </a:lnSpc>
              <a:spcAft>
                <a:spcPct val="0"/>
              </a:spcAft>
            </a:pPr>
            <a:r>
              <a:rPr lang="en-US" sz="2600" b="1" dirty="0">
                <a:solidFill>
                  <a:srgbClr val="CC0033"/>
                </a:solidFill>
              </a:rPr>
              <a:t>References</a:t>
            </a:r>
          </a:p>
        </p:txBody>
      </p:sp>
      <p:sp>
        <p:nvSpPr>
          <p:cNvPr id="3" name="Content Placeholder 2">
            <a:extLst>
              <a:ext uri="{FF2B5EF4-FFF2-40B4-BE49-F238E27FC236}">
                <a16:creationId xmlns:a16="http://schemas.microsoft.com/office/drawing/2014/main" id="{9FDE14A2-CF8E-D8B6-E54E-350A04BBC8EF}"/>
              </a:ext>
            </a:extLst>
          </p:cNvPr>
          <p:cNvSpPr>
            <a:spLocks noGrp="1"/>
          </p:cNvSpPr>
          <p:nvPr>
            <p:ph idx="1"/>
          </p:nvPr>
        </p:nvSpPr>
        <p:spPr>
          <a:xfrm>
            <a:off x="511277" y="963561"/>
            <a:ext cx="8004073" cy="3939431"/>
          </a:xfrm>
        </p:spPr>
        <p:txBody>
          <a:bodyPr>
            <a:noAutofit/>
          </a:bodyPr>
          <a:lstStyle/>
          <a:p>
            <a:r>
              <a:rPr lang="en-US" sz="1300" dirty="0"/>
              <a:t>Means, B., Toyama, Y., Murphy, R., Bakia, M., &amp; Jones, K. (2010). </a:t>
            </a:r>
            <a:r>
              <a:rPr lang="en-US" sz="1300" i="1" dirty="0"/>
              <a:t>Evaluation of evidence-based practices in online learning: A meta-analysis and review of online learning studies.</a:t>
            </a:r>
            <a:r>
              <a:rPr lang="en-US" sz="1300" dirty="0"/>
              <a:t> U.S. Department of Education.</a:t>
            </a:r>
          </a:p>
          <a:p>
            <a:r>
              <a:rPr lang="en-US" sz="1300" dirty="0"/>
              <a:t>Meyer, A., Rose, D. H., &amp; Gordon, D. (2014). </a:t>
            </a:r>
            <a:r>
              <a:rPr lang="en-US" sz="1300" i="1" dirty="0"/>
              <a:t>Universal design for learning: Theory and practice.</a:t>
            </a:r>
            <a:r>
              <a:rPr lang="en-US" sz="1300" dirty="0"/>
              <a:t> CAST Professional Publishing.</a:t>
            </a:r>
          </a:p>
          <a:p>
            <a:r>
              <a:rPr lang="en-US" sz="1300" dirty="0"/>
              <a:t>Moore, R. L., Hwang, W., &amp; Moses, J. D. (2024). A systematic review of mobile-based microlearning in adult learner contexts. </a:t>
            </a:r>
            <a:r>
              <a:rPr lang="en-US" sz="1300" i="1" dirty="0"/>
              <a:t>Educational Technology &amp; Society, 27</a:t>
            </a:r>
            <a:r>
              <a:rPr lang="en-US" sz="1300" dirty="0"/>
              <a:t>(1), 137–146. </a:t>
            </a:r>
            <a:r>
              <a:rPr lang="en-US" sz="1300" dirty="0">
                <a:hlinkClick r:id="rId3"/>
              </a:rPr>
              <a:t>https://www.jstor.org/stable/48754847</a:t>
            </a:r>
            <a:endParaRPr lang="en-US" sz="1300" dirty="0"/>
          </a:p>
          <a:p>
            <a:r>
              <a:rPr lang="en-US" sz="1300" dirty="0"/>
              <a:t>Roediger, H. L., &amp; Butler, A. C. (2011). The critical role of retrieval practice in long-term retention. </a:t>
            </a:r>
            <a:r>
              <a:rPr lang="en-US" sz="1300" i="1" dirty="0"/>
              <a:t>Trends in Cognitive Sciences, 15</a:t>
            </a:r>
            <a:r>
              <a:rPr lang="en-US" sz="1300" dirty="0"/>
              <a:t>(1), 20–27. </a:t>
            </a:r>
            <a:r>
              <a:rPr lang="en-US" sz="1300" dirty="0">
                <a:hlinkClick r:id="rId4"/>
              </a:rPr>
              <a:t>https://doi.org/10.1016/j.tics.2010.09.003</a:t>
            </a:r>
            <a:endParaRPr lang="en-US" sz="1300" dirty="0"/>
          </a:p>
          <a:p>
            <a:r>
              <a:rPr lang="en-US" sz="1300" dirty="0"/>
              <a:t>Sailer, M., &amp; Homner, L. (2020). The gamification of learning: A meta-analysis. </a:t>
            </a:r>
            <a:r>
              <a:rPr lang="en-US" sz="1300" i="1" dirty="0"/>
              <a:t>Educational Psychology Review, 32</a:t>
            </a:r>
            <a:r>
              <a:rPr lang="en-US" sz="1300" dirty="0"/>
              <a:t>, 77–112. </a:t>
            </a:r>
            <a:r>
              <a:rPr lang="en-US" sz="1300" dirty="0">
                <a:hlinkClick r:id="rId5"/>
              </a:rPr>
              <a:t>https://doi.org/10.1007/s10648-019-09498-w</a:t>
            </a:r>
            <a:endParaRPr lang="en-US" sz="1300" dirty="0"/>
          </a:p>
          <a:p>
            <a:r>
              <a:rPr lang="en-US" sz="1300" dirty="0"/>
              <a:t>Sitzmann, T. (2011). A meta-analytic examination of the instructional effectiveness of computer-based simulation games. </a:t>
            </a:r>
            <a:r>
              <a:rPr lang="en-US" sz="1300" i="1" dirty="0"/>
              <a:t>Personnel Psychology, 64</a:t>
            </a:r>
            <a:r>
              <a:rPr lang="en-US" sz="1300" dirty="0"/>
              <a:t>(2), 489–528. </a:t>
            </a:r>
            <a:r>
              <a:rPr lang="en-US" sz="1300" dirty="0">
                <a:hlinkClick r:id="rId6"/>
              </a:rPr>
              <a:t>https://doi.org/10.1111/j.1744-6570.2011.01190.x</a:t>
            </a:r>
            <a:endParaRPr lang="en-US" sz="1300" dirty="0"/>
          </a:p>
          <a:p>
            <a:r>
              <a:rPr lang="en-US" sz="1300" dirty="0"/>
              <a:t>Sweller, J. (1988). Cognitive load during problem solving: Effects on learning. </a:t>
            </a:r>
            <a:r>
              <a:rPr lang="en-US" sz="1300" i="1" dirty="0"/>
              <a:t>Cognitive Science, 12</a:t>
            </a:r>
            <a:r>
              <a:rPr lang="en-US" sz="1300" dirty="0"/>
              <a:t>(2), 257–285. </a:t>
            </a:r>
            <a:r>
              <a:rPr lang="en-US" sz="1300" dirty="0">
                <a:hlinkClick r:id="rId7"/>
              </a:rPr>
              <a:t>https://doi.org/10.1207/s15516709cog1202_4</a:t>
            </a:r>
            <a:endParaRPr lang="en-US" sz="1300" dirty="0"/>
          </a:p>
          <a:p>
            <a:r>
              <a:rPr lang="en-US" sz="1300" dirty="0"/>
              <a:t>Van Merriënboer, J. J. G., &amp; Kirschner, P. A. (2018). </a:t>
            </a:r>
            <a:r>
              <a:rPr lang="en-US" sz="1300" i="1" dirty="0"/>
              <a:t>Ten steps to complex learning: A systematic approach to four-component instructional design</a:t>
            </a:r>
            <a:r>
              <a:rPr lang="en-US" sz="1300" dirty="0"/>
              <a:t> (3rd ed.). Routledge.</a:t>
            </a:r>
          </a:p>
        </p:txBody>
      </p:sp>
    </p:spTree>
    <p:extLst>
      <p:ext uri="{BB962C8B-B14F-4D97-AF65-F5344CB8AC3E}">
        <p14:creationId xmlns:p14="http://schemas.microsoft.com/office/powerpoint/2010/main" val="1433240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5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F084C-5841-5456-D546-606F1024B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5A831-3321-16A2-D524-D9FD5BD5C622}"/>
              </a:ext>
            </a:extLst>
          </p:cNvPr>
          <p:cNvSpPr>
            <a:spLocks noGrp="1"/>
          </p:cNvSpPr>
          <p:nvPr>
            <p:ph type="title"/>
          </p:nvPr>
        </p:nvSpPr>
        <p:spPr>
          <a:xfrm>
            <a:off x="408040" y="436331"/>
            <a:ext cx="3534696" cy="1058172"/>
          </a:xfrm>
        </p:spPr>
        <p:txBody>
          <a:bodyPr/>
          <a:lstStyle/>
          <a:p>
            <a:r>
              <a:rPr lang="en-US" sz="2600" dirty="0"/>
              <a:t>A Real Moment</a:t>
            </a:r>
          </a:p>
        </p:txBody>
      </p:sp>
      <p:sp>
        <p:nvSpPr>
          <p:cNvPr id="4" name="Text Placeholder 3">
            <a:extLst>
              <a:ext uri="{FF2B5EF4-FFF2-40B4-BE49-F238E27FC236}">
                <a16:creationId xmlns:a16="http://schemas.microsoft.com/office/drawing/2014/main" id="{179FAC99-1251-71E3-762B-B1957E80C29F}"/>
              </a:ext>
            </a:extLst>
          </p:cNvPr>
          <p:cNvSpPr>
            <a:spLocks noGrp="1"/>
          </p:cNvSpPr>
          <p:nvPr>
            <p:ph type="body" sz="half" idx="2"/>
          </p:nvPr>
        </p:nvSpPr>
        <p:spPr>
          <a:xfrm>
            <a:off x="408039" y="1337365"/>
            <a:ext cx="6740011" cy="3418964"/>
          </a:xfrm>
        </p:spPr>
        <p:txBody>
          <a:bodyPr/>
          <a:lstStyle/>
          <a:p>
            <a:pPr marL="285750" indent="-285750">
              <a:lnSpc>
                <a:spcPct val="113000"/>
              </a:lnSpc>
              <a:spcBef>
                <a:spcPts val="600"/>
              </a:spcBef>
              <a:buFont typeface="Arial" panose="020B0604020202020204" pitchFamily="34" charset="0"/>
              <a:buChar char="•"/>
            </a:pPr>
            <a:r>
              <a:rPr lang="en-US" sz="1800" kern="1200" dirty="0">
                <a:solidFill>
                  <a:schemeClr val="tx2"/>
                </a:solidFill>
              </a:rPr>
              <a:t>6:45 pm</a:t>
            </a:r>
          </a:p>
          <a:p>
            <a:pPr marL="285750" indent="-285750">
              <a:lnSpc>
                <a:spcPct val="113000"/>
              </a:lnSpc>
              <a:spcBef>
                <a:spcPts val="600"/>
              </a:spcBef>
              <a:buFont typeface="Arial" panose="020B0604020202020204" pitchFamily="34" charset="0"/>
              <a:buChar char="•"/>
            </a:pPr>
            <a:r>
              <a:rPr lang="en-US" sz="1800" kern="1200" dirty="0">
                <a:solidFill>
                  <a:schemeClr val="tx2"/>
                </a:solidFill>
              </a:rPr>
              <a:t>End of a 12-hour shift</a:t>
            </a:r>
          </a:p>
          <a:p>
            <a:pPr marL="285750" indent="-285750">
              <a:lnSpc>
                <a:spcPct val="113000"/>
              </a:lnSpc>
              <a:spcBef>
                <a:spcPts val="600"/>
              </a:spcBef>
              <a:buFont typeface="Arial" panose="020B0604020202020204" pitchFamily="34" charset="0"/>
              <a:buChar char="•"/>
            </a:pPr>
            <a:r>
              <a:rPr lang="en-US" sz="1800" kern="1200" dirty="0">
                <a:solidFill>
                  <a:schemeClr val="tx2"/>
                </a:solidFill>
              </a:rPr>
              <a:t>A Family in the hallway</a:t>
            </a:r>
          </a:p>
          <a:p>
            <a:pPr marL="285750" indent="-285750">
              <a:lnSpc>
                <a:spcPct val="113000"/>
              </a:lnSpc>
              <a:spcBef>
                <a:spcPts val="600"/>
              </a:spcBef>
              <a:buFont typeface="Arial" panose="020B0604020202020204" pitchFamily="34" charset="0"/>
              <a:buChar char="•"/>
            </a:pPr>
            <a:r>
              <a:rPr lang="en-US" sz="1800" kern="1200" dirty="0">
                <a:solidFill>
                  <a:schemeClr val="tx2"/>
                </a:solidFill>
              </a:rPr>
              <a:t>A patient with changing respirations</a:t>
            </a:r>
          </a:p>
          <a:p>
            <a:pPr marL="285750" indent="-285750">
              <a:lnSpc>
                <a:spcPct val="113000"/>
              </a:lnSpc>
              <a:spcBef>
                <a:spcPts val="600"/>
              </a:spcBef>
              <a:buFont typeface="Arial" panose="020B0604020202020204" pitchFamily="34" charset="0"/>
              <a:buChar char="•"/>
            </a:pPr>
            <a:endParaRPr lang="en-US" sz="1800" kern="1200" dirty="0">
              <a:solidFill>
                <a:schemeClr val="tx2"/>
              </a:solidFill>
            </a:endParaRPr>
          </a:p>
          <a:p>
            <a:pPr marL="285750" indent="-285750">
              <a:lnSpc>
                <a:spcPct val="113000"/>
              </a:lnSpc>
              <a:spcBef>
                <a:spcPts val="600"/>
              </a:spcBef>
              <a:buFont typeface="Arial" panose="020B0604020202020204" pitchFamily="34" charset="0"/>
              <a:buChar char="•"/>
            </a:pPr>
            <a:r>
              <a:rPr lang="en-US" sz="1800" kern="1200" dirty="0">
                <a:solidFill>
                  <a:schemeClr val="tx2"/>
                </a:solidFill>
              </a:rPr>
              <a:t>Exposure vs. Reinforcement</a:t>
            </a:r>
          </a:p>
          <a:p>
            <a:endParaRPr lang="en-US" dirty="0"/>
          </a:p>
        </p:txBody>
      </p:sp>
    </p:spTree>
    <p:extLst>
      <p:ext uri="{BB962C8B-B14F-4D97-AF65-F5344CB8AC3E}">
        <p14:creationId xmlns:p14="http://schemas.microsoft.com/office/powerpoint/2010/main" val="47781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4BDEA1-BC08-B8E3-D914-1AF6EB9D3154}"/>
              </a:ext>
            </a:extLst>
          </p:cNvPr>
          <p:cNvPicPr>
            <a:picLocks noChangeAspect="1"/>
          </p:cNvPicPr>
          <p:nvPr/>
        </p:nvPicPr>
        <p:blipFill>
          <a:blip r:embed="rId3" cstate="email">
            <a:extLst>
              <a:ext uri="{28A0092B-C50C-407E-A947-70E740481C1C}">
                <a14:useLocalDpi xmlns:a14="http://schemas.microsoft.com/office/drawing/2010/main" val="0"/>
              </a:ext>
            </a:extLst>
          </a:blip>
          <a:srcRect l="26364" r="27772" b="-1"/>
          <a:stretch>
            <a:fillRect/>
          </a:stretch>
        </p:blipFill>
        <p:spPr>
          <a:xfrm>
            <a:off x="3814917" y="469733"/>
            <a:ext cx="3788236" cy="420403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91896264-5671-7BC5-0033-B9E4C6136C41}"/>
              </a:ext>
            </a:extLst>
          </p:cNvPr>
          <p:cNvSpPr>
            <a:spLocks noGrp="1"/>
          </p:cNvSpPr>
          <p:nvPr>
            <p:ph type="title"/>
          </p:nvPr>
        </p:nvSpPr>
        <p:spPr>
          <a:xfrm>
            <a:off x="280221" y="426499"/>
            <a:ext cx="3534696" cy="1058172"/>
          </a:xfrm>
        </p:spPr>
        <p:txBody>
          <a:bodyPr/>
          <a:lstStyle/>
          <a:p>
            <a:r>
              <a:rPr lang="en-US" sz="2600" dirty="0"/>
              <a:t>Community-Based Learning Realities</a:t>
            </a:r>
          </a:p>
        </p:txBody>
      </p:sp>
      <p:sp>
        <p:nvSpPr>
          <p:cNvPr id="4" name="Text Placeholder 3">
            <a:extLst>
              <a:ext uri="{FF2B5EF4-FFF2-40B4-BE49-F238E27FC236}">
                <a16:creationId xmlns:a16="http://schemas.microsoft.com/office/drawing/2014/main" id="{E429C29E-0CAE-AB07-3F52-114D5D026285}"/>
              </a:ext>
            </a:extLst>
          </p:cNvPr>
          <p:cNvSpPr>
            <a:spLocks noGrp="1"/>
          </p:cNvSpPr>
          <p:nvPr>
            <p:ph type="body" sz="half" idx="2"/>
          </p:nvPr>
        </p:nvSpPr>
        <p:spPr>
          <a:xfrm>
            <a:off x="280221" y="1327533"/>
            <a:ext cx="3652682" cy="3418964"/>
          </a:xfrm>
        </p:spPr>
        <p:txBody>
          <a:bodyPr/>
          <a:lstStyle/>
          <a:p>
            <a:pPr marL="285750" indent="-285750">
              <a:lnSpc>
                <a:spcPct val="113000"/>
              </a:lnSpc>
              <a:spcBef>
                <a:spcPts val="600"/>
              </a:spcBef>
              <a:buFont typeface="Arial" panose="020B0604020202020204" pitchFamily="34" charset="0"/>
              <a:buChar char="•"/>
            </a:pPr>
            <a:r>
              <a:rPr lang="en-US" sz="1800" kern="1200" dirty="0">
                <a:solidFill>
                  <a:schemeClr val="tx2"/>
                </a:solidFill>
              </a:rPr>
              <a:t>Time scarcity and workflow interruptions</a:t>
            </a:r>
          </a:p>
          <a:p>
            <a:pPr marL="285750" indent="-285750">
              <a:lnSpc>
                <a:spcPct val="113000"/>
              </a:lnSpc>
              <a:spcBef>
                <a:spcPts val="600"/>
              </a:spcBef>
              <a:buFont typeface="Arial" panose="020B0604020202020204" pitchFamily="34" charset="0"/>
              <a:buChar char="•"/>
            </a:pPr>
            <a:r>
              <a:rPr lang="en-US" sz="1800" kern="1200" dirty="0">
                <a:solidFill>
                  <a:schemeClr val="tx2"/>
                </a:solidFill>
              </a:rPr>
              <a:t>Learner diversity in background and preparation</a:t>
            </a:r>
          </a:p>
          <a:p>
            <a:pPr marL="285750" indent="-285750">
              <a:lnSpc>
                <a:spcPct val="113000"/>
              </a:lnSpc>
              <a:spcBef>
                <a:spcPts val="600"/>
              </a:spcBef>
              <a:buFont typeface="Arial" panose="020B0604020202020204" pitchFamily="34" charset="0"/>
              <a:buChar char="•"/>
            </a:pPr>
            <a:r>
              <a:rPr lang="en-US" sz="1800" kern="1200" dirty="0">
                <a:solidFill>
                  <a:schemeClr val="tx2"/>
                </a:solidFill>
              </a:rPr>
              <a:t>Compliance fatigue and mandatory training overload</a:t>
            </a:r>
          </a:p>
          <a:p>
            <a:pPr marL="285750" indent="-285750">
              <a:lnSpc>
                <a:spcPct val="113000"/>
              </a:lnSpc>
              <a:spcBef>
                <a:spcPts val="600"/>
              </a:spcBef>
              <a:buFont typeface="Arial" panose="020B0604020202020204" pitchFamily="34" charset="0"/>
              <a:buChar char="•"/>
            </a:pPr>
            <a:r>
              <a:rPr lang="en-US" sz="1800" kern="1200" dirty="0">
                <a:solidFill>
                  <a:schemeClr val="tx2"/>
                </a:solidFill>
              </a:rPr>
              <a:t>Low tolerance for “extra clicks”</a:t>
            </a:r>
          </a:p>
          <a:p>
            <a:pPr marL="285750" indent="-285750">
              <a:lnSpc>
                <a:spcPct val="113000"/>
              </a:lnSpc>
              <a:spcBef>
                <a:spcPts val="600"/>
              </a:spcBef>
              <a:buFont typeface="Arial" panose="020B0604020202020204" pitchFamily="34" charset="0"/>
              <a:buChar char="•"/>
            </a:pPr>
            <a:r>
              <a:rPr lang="en-US" sz="1800" kern="1200" dirty="0">
                <a:solidFill>
                  <a:schemeClr val="tx2"/>
                </a:solidFill>
              </a:rPr>
              <a:t>Limited instructional design infrastructure</a:t>
            </a:r>
          </a:p>
          <a:p>
            <a:endParaRPr lang="en-US" dirty="0"/>
          </a:p>
        </p:txBody>
      </p:sp>
      <p:sp>
        <p:nvSpPr>
          <p:cNvPr id="5" name="Footer Placeholder 4">
            <a:extLst>
              <a:ext uri="{FF2B5EF4-FFF2-40B4-BE49-F238E27FC236}">
                <a16:creationId xmlns:a16="http://schemas.microsoft.com/office/drawing/2014/main" id="{C5E15B18-D1F1-2910-4E98-C827069F0A58}"/>
              </a:ext>
            </a:extLst>
          </p:cNvPr>
          <p:cNvSpPr>
            <a:spLocks noGrp="1"/>
          </p:cNvSpPr>
          <p:nvPr>
            <p:ph type="ftr" sz="quarter" idx="3"/>
          </p:nvPr>
        </p:nvSpPr>
        <p:spPr/>
        <p:txBody>
          <a:bodyPr/>
          <a:lstStyle/>
          <a:p>
            <a:r>
              <a:rPr lang="en-US" sz="1150" dirty="0">
                <a:solidFill>
                  <a:prstClr val="black"/>
                </a:solidFill>
                <a:latin typeface="Aptos" panose="02110004020202020204"/>
              </a:rPr>
              <a:t>Chaker et al., 2024; Cook et al., 2013; 2024; Sweller, 1988</a:t>
            </a:r>
          </a:p>
        </p:txBody>
      </p:sp>
    </p:spTree>
    <p:extLst>
      <p:ext uri="{BB962C8B-B14F-4D97-AF65-F5344CB8AC3E}">
        <p14:creationId xmlns:p14="http://schemas.microsoft.com/office/powerpoint/2010/main" val="178430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5945FC9-BB8D-168F-0AD1-EBB4877EDB4E}"/>
              </a:ext>
            </a:extLst>
          </p:cNvPr>
          <p:cNvSpPr>
            <a:spLocks noGrp="1"/>
          </p:cNvSpPr>
          <p:nvPr>
            <p:ph type="title"/>
          </p:nvPr>
        </p:nvSpPr>
        <p:spPr>
          <a:xfrm>
            <a:off x="457200" y="329937"/>
            <a:ext cx="6688318" cy="813816"/>
          </a:xfrm>
        </p:spPr>
        <p:txBody>
          <a:bodyPr/>
          <a:lstStyle/>
          <a:p>
            <a:r>
              <a:rPr lang="en-US" dirty="0"/>
              <a:t>Pause and Reflect</a:t>
            </a:r>
          </a:p>
        </p:txBody>
      </p:sp>
      <p:sp>
        <p:nvSpPr>
          <p:cNvPr id="21" name="Content Placeholder 2">
            <a:extLst>
              <a:ext uri="{FF2B5EF4-FFF2-40B4-BE49-F238E27FC236}">
                <a16:creationId xmlns:a16="http://schemas.microsoft.com/office/drawing/2014/main" id="{4DAF4657-CDDB-8635-F737-BB05C8F9A129}"/>
              </a:ext>
            </a:extLst>
          </p:cNvPr>
          <p:cNvSpPr>
            <a:spLocks noGrp="1"/>
          </p:cNvSpPr>
          <p:nvPr>
            <p:ph sz="half" idx="1"/>
          </p:nvPr>
        </p:nvSpPr>
        <p:spPr>
          <a:xfrm>
            <a:off x="457198" y="1263886"/>
            <a:ext cx="6490355" cy="3339109"/>
          </a:xfrm>
        </p:spPr>
        <p:txBody>
          <a:bodyPr/>
          <a:lstStyle/>
          <a:p>
            <a:pPr>
              <a:lnSpc>
                <a:spcPct val="113000"/>
              </a:lnSpc>
              <a:spcBef>
                <a:spcPts val="600"/>
              </a:spcBef>
              <a:buClrTx/>
            </a:pPr>
            <a:r>
              <a:rPr lang="en-US" sz="2000" kern="1200" dirty="0"/>
              <a:t>What is one engagement strategy in your online environment that would still work even if the technology changed?</a:t>
            </a:r>
          </a:p>
        </p:txBody>
      </p:sp>
      <p:sp>
        <p:nvSpPr>
          <p:cNvPr id="23" name="Footer Placeholder 4">
            <a:extLst>
              <a:ext uri="{FF2B5EF4-FFF2-40B4-BE49-F238E27FC236}">
                <a16:creationId xmlns:a16="http://schemas.microsoft.com/office/drawing/2014/main" id="{FCFE4C54-ACFE-3945-1F8F-12C45609E613}"/>
              </a:ext>
            </a:extLst>
          </p:cNvPr>
          <p:cNvSpPr>
            <a:spLocks noGrp="1"/>
          </p:cNvSpPr>
          <p:nvPr>
            <p:ph type="ftr" sz="quarter" idx="3"/>
          </p:nvPr>
        </p:nvSpPr>
        <p:spPr>
          <a:xfrm>
            <a:off x="457199" y="4767263"/>
            <a:ext cx="6490356" cy="274637"/>
          </a:xfrm>
        </p:spPr>
        <p:txBody>
          <a:bodyPr/>
          <a:lstStyle/>
          <a:p>
            <a:endParaRPr lang="en-US" dirty="0"/>
          </a:p>
        </p:txBody>
      </p:sp>
    </p:spTree>
    <p:extLst>
      <p:ext uri="{BB962C8B-B14F-4D97-AF65-F5344CB8AC3E}">
        <p14:creationId xmlns:p14="http://schemas.microsoft.com/office/powerpoint/2010/main" val="187088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3EAE9-88F7-AF62-5A6E-6973E22D6E5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7855" y="279383"/>
            <a:ext cx="3588291" cy="789119"/>
          </a:xfrm>
          <a:prstGeom prst="rect">
            <a:avLst/>
          </a:prstGeom>
        </p:spPr>
      </p:pic>
      <p:pic>
        <p:nvPicPr>
          <p:cNvPr id="11" name="Picture 10">
            <a:extLst>
              <a:ext uri="{FF2B5EF4-FFF2-40B4-BE49-F238E27FC236}">
                <a16:creationId xmlns:a16="http://schemas.microsoft.com/office/drawing/2014/main" id="{91C54CFE-A79D-089F-EE8B-9FC04D5DC3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6186" y="1135240"/>
            <a:ext cx="6951629" cy="3304091"/>
          </a:xfrm>
          <a:prstGeom prst="rect">
            <a:avLst/>
          </a:prstGeom>
        </p:spPr>
      </p:pic>
      <p:pic>
        <p:nvPicPr>
          <p:cNvPr id="13" name="Picture 12">
            <a:extLst>
              <a:ext uri="{FF2B5EF4-FFF2-40B4-BE49-F238E27FC236}">
                <a16:creationId xmlns:a16="http://schemas.microsoft.com/office/drawing/2014/main" id="{EB07EF5A-290F-91B8-1A2F-DF5F6B53E21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07354" y="4613355"/>
            <a:ext cx="3329291" cy="384793"/>
          </a:xfrm>
          <a:prstGeom prst="rect">
            <a:avLst/>
          </a:prstGeom>
        </p:spPr>
      </p:pic>
    </p:spTree>
    <p:extLst>
      <p:ext uri="{BB962C8B-B14F-4D97-AF65-F5344CB8AC3E}">
        <p14:creationId xmlns:p14="http://schemas.microsoft.com/office/powerpoint/2010/main" val="360842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564AA9-60A9-BF22-C2C1-66F45D2BA01C}"/>
              </a:ext>
            </a:extLst>
          </p:cNvPr>
          <p:cNvSpPr>
            <a:spLocks noGrp="1"/>
          </p:cNvSpPr>
          <p:nvPr>
            <p:ph type="title"/>
          </p:nvPr>
        </p:nvSpPr>
        <p:spPr>
          <a:xfrm>
            <a:off x="457200" y="251281"/>
            <a:ext cx="6688318" cy="813816"/>
          </a:xfrm>
        </p:spPr>
        <p:txBody>
          <a:bodyPr/>
          <a:lstStyle/>
          <a:p>
            <a:r>
              <a:rPr lang="en-US" sz="2400" dirty="0"/>
              <a:t>Engagement as the Engine</a:t>
            </a:r>
            <a:endParaRPr lang="en-US" dirty="0"/>
          </a:p>
        </p:txBody>
      </p:sp>
      <p:sp>
        <p:nvSpPr>
          <p:cNvPr id="18" name="Content Placeholder 2">
            <a:extLst>
              <a:ext uri="{FF2B5EF4-FFF2-40B4-BE49-F238E27FC236}">
                <a16:creationId xmlns:a16="http://schemas.microsoft.com/office/drawing/2014/main" id="{5EF688DC-BD53-F55E-176B-8336C04BD6CA}"/>
              </a:ext>
            </a:extLst>
          </p:cNvPr>
          <p:cNvSpPr>
            <a:spLocks noGrp="1"/>
          </p:cNvSpPr>
          <p:nvPr>
            <p:ph sz="half" idx="1"/>
          </p:nvPr>
        </p:nvSpPr>
        <p:spPr>
          <a:xfrm>
            <a:off x="457199" y="1263886"/>
            <a:ext cx="3278878" cy="3339109"/>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Reduces unnecessary cognitive load</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Increases real-world relevance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Creates feedback loops that strengthen transfer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Supports diverse learners - multiple means of engagement</a:t>
            </a:r>
          </a:p>
          <a:p>
            <a:endParaRPr lang="en-US" dirty="0"/>
          </a:p>
        </p:txBody>
      </p:sp>
      <p:pic>
        <p:nvPicPr>
          <p:cNvPr id="11" name="Content Placeholder 10">
            <a:extLst>
              <a:ext uri="{FF2B5EF4-FFF2-40B4-BE49-F238E27FC236}">
                <a16:creationId xmlns:a16="http://schemas.microsoft.com/office/drawing/2014/main" id="{0B2574BD-9E73-53DD-05AF-CEDD3C4A21C5}"/>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r="38609" b="-3"/>
          <a:stretch>
            <a:fillRect/>
          </a:stretch>
        </p:blipFill>
        <p:spPr bwMode="auto">
          <a:xfrm>
            <a:off x="3801359" y="1164540"/>
            <a:ext cx="3518251" cy="3581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0" name="Footer Placeholder 4">
            <a:extLst>
              <a:ext uri="{FF2B5EF4-FFF2-40B4-BE49-F238E27FC236}">
                <a16:creationId xmlns:a16="http://schemas.microsoft.com/office/drawing/2014/main" id="{47933BDA-C220-C9E2-10B8-650B03C3D495}"/>
              </a:ext>
            </a:extLst>
          </p:cNvPr>
          <p:cNvSpPr>
            <a:spLocks noGrp="1"/>
          </p:cNvSpPr>
          <p:nvPr>
            <p:ph type="ftr" sz="quarter" idx="3"/>
          </p:nvPr>
        </p:nvSpPr>
        <p:spPr>
          <a:xfrm>
            <a:off x="457199" y="4767263"/>
            <a:ext cx="6490356" cy="274637"/>
          </a:xfrm>
        </p:spPr>
        <p:txBody>
          <a:bodyPr/>
          <a:lstStyle/>
          <a:p>
            <a:r>
              <a:rPr lang="en-US" sz="1150" dirty="0">
                <a:solidFill>
                  <a:prstClr val="black"/>
                </a:solidFill>
                <a:latin typeface="Aptos" panose="02110004020202020204"/>
              </a:rPr>
              <a:t>Means et al., 2010; Meyer et al., 2014; Hew, 2014</a:t>
            </a:r>
          </a:p>
        </p:txBody>
      </p:sp>
      <p:sp>
        <p:nvSpPr>
          <p:cNvPr id="12" name="TextBox 11">
            <a:extLst>
              <a:ext uri="{FF2B5EF4-FFF2-40B4-BE49-F238E27FC236}">
                <a16:creationId xmlns:a16="http://schemas.microsoft.com/office/drawing/2014/main" id="{AC8FDD69-22FF-FBED-88A7-7AE60D2181E2}"/>
              </a:ext>
            </a:extLst>
          </p:cNvPr>
          <p:cNvSpPr txBox="1"/>
          <p:nvPr/>
        </p:nvSpPr>
        <p:spPr>
          <a:xfrm>
            <a:off x="3865776" y="1263886"/>
            <a:ext cx="3279742" cy="830997"/>
          </a:xfrm>
          <a:prstGeom prst="rect">
            <a:avLst/>
          </a:prstGeom>
          <a:noFill/>
        </p:spPr>
        <p:txBody>
          <a:bodyPr wrap="square" rtlCol="0">
            <a:spAutoFit/>
          </a:bodyPr>
          <a:lstStyle/>
          <a:p>
            <a:pPr algn="ctr" defTabSz="685800" fontAlgn="auto">
              <a:spcBef>
                <a:spcPts val="0"/>
              </a:spcBef>
              <a:spcAft>
                <a:spcPts val="0"/>
              </a:spcAft>
            </a:pPr>
            <a:r>
              <a:rPr lang="en-US" sz="1600" b="1" dirty="0">
                <a:solidFill>
                  <a:prstClr val="white"/>
                </a:solidFill>
                <a:latin typeface="Aptos" panose="02110004020202020204"/>
                <a:ea typeface="+mn-ea"/>
                <a:cs typeface="+mn-cs"/>
              </a:rPr>
              <a:t>Engagement is the design condition that determines whether learning translates</a:t>
            </a:r>
            <a:endParaRPr lang="en-US" sz="1600" dirty="0">
              <a:solidFill>
                <a:prstClr val="black"/>
              </a:solidFill>
              <a:latin typeface="Aptos" panose="02110004020202020204"/>
              <a:ea typeface="+mn-ea"/>
              <a:cs typeface="+mn-cs"/>
            </a:endParaRPr>
          </a:p>
        </p:txBody>
      </p:sp>
      <p:sp>
        <p:nvSpPr>
          <p:cNvPr id="13" name="TextBox 12">
            <a:extLst>
              <a:ext uri="{FF2B5EF4-FFF2-40B4-BE49-F238E27FC236}">
                <a16:creationId xmlns:a16="http://schemas.microsoft.com/office/drawing/2014/main" id="{D5EC4309-4414-5C00-C250-1B4EF9D5DB1B}"/>
              </a:ext>
            </a:extLst>
          </p:cNvPr>
          <p:cNvSpPr txBox="1"/>
          <p:nvPr/>
        </p:nvSpPr>
        <p:spPr>
          <a:xfrm>
            <a:off x="3920613" y="4341371"/>
            <a:ext cx="3279742" cy="276999"/>
          </a:xfrm>
          <a:prstGeom prst="rect">
            <a:avLst/>
          </a:prstGeom>
          <a:noFill/>
        </p:spPr>
        <p:txBody>
          <a:bodyPr wrap="square" rtlCol="0">
            <a:spAutoFit/>
          </a:bodyPr>
          <a:lstStyle/>
          <a:p>
            <a:pPr algn="ctr" defTabSz="685800" fontAlgn="auto">
              <a:spcBef>
                <a:spcPts val="0"/>
              </a:spcBef>
              <a:spcAft>
                <a:spcPts val="0"/>
              </a:spcAft>
            </a:pPr>
            <a:r>
              <a:rPr lang="en-US" sz="1200" b="1" dirty="0">
                <a:solidFill>
                  <a:prstClr val="white"/>
                </a:solidFill>
                <a:latin typeface="Aptos" panose="02110004020202020204"/>
                <a:ea typeface="+mn-ea"/>
                <a:cs typeface="+mn-cs"/>
              </a:rPr>
              <a:t>Cognitive – Emotional – Behavioral - Social</a:t>
            </a:r>
          </a:p>
        </p:txBody>
      </p:sp>
    </p:spTree>
    <p:extLst>
      <p:ext uri="{BB962C8B-B14F-4D97-AF65-F5344CB8AC3E}">
        <p14:creationId xmlns:p14="http://schemas.microsoft.com/office/powerpoint/2010/main" val="355345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4306-9620-7E76-03F4-CC6E7DD68E5E}"/>
              </a:ext>
            </a:extLst>
          </p:cNvPr>
          <p:cNvSpPr>
            <a:spLocks noGrp="1"/>
          </p:cNvSpPr>
          <p:nvPr>
            <p:ph type="title"/>
          </p:nvPr>
        </p:nvSpPr>
        <p:spPr/>
        <p:txBody>
          <a:bodyPr/>
          <a:lstStyle/>
          <a:p>
            <a:r>
              <a:rPr lang="en-US" sz="2400" dirty="0"/>
              <a:t>Evidence Anchor</a:t>
            </a:r>
            <a:br>
              <a:rPr lang="en-US" sz="2400" dirty="0"/>
            </a:br>
            <a:r>
              <a:rPr lang="en-US" sz="2400" dirty="0"/>
              <a:t>Engagement Drives Impact</a:t>
            </a:r>
          </a:p>
        </p:txBody>
      </p:sp>
      <p:sp>
        <p:nvSpPr>
          <p:cNvPr id="3" name="Content Placeholder 2">
            <a:extLst>
              <a:ext uri="{FF2B5EF4-FFF2-40B4-BE49-F238E27FC236}">
                <a16:creationId xmlns:a16="http://schemas.microsoft.com/office/drawing/2014/main" id="{40901941-325F-AE7B-1E29-37FFD8BD5B6B}"/>
              </a:ext>
            </a:extLst>
          </p:cNvPr>
          <p:cNvSpPr>
            <a:spLocks noGrp="1"/>
          </p:cNvSpPr>
          <p:nvPr>
            <p:ph idx="1"/>
          </p:nvPr>
        </p:nvSpPr>
        <p:spPr>
          <a:xfrm>
            <a:off x="457200" y="1263887"/>
            <a:ext cx="7084142" cy="3339109"/>
          </a:xfrm>
        </p:spPr>
        <p:txBody>
          <a:bodyPr/>
          <a:lstStyle/>
          <a:p>
            <a:pPr>
              <a:lnSpc>
                <a:spcPct val="113000"/>
              </a:lnSpc>
              <a:spcAft>
                <a:spcPts val="0"/>
              </a:spcAft>
            </a:pPr>
            <a:r>
              <a:rPr lang="en-US" dirty="0"/>
              <a:t>Online professional education is effective; instructional design quality determines impact (Cook, 2013)</a:t>
            </a:r>
          </a:p>
          <a:p>
            <a:pPr>
              <a:lnSpc>
                <a:spcPct val="113000"/>
              </a:lnSpc>
              <a:spcAft>
                <a:spcPts val="0"/>
              </a:spcAft>
            </a:pPr>
            <a:r>
              <a:rPr lang="en-US" dirty="0"/>
              <a:t>Interaction elements (decision-making, feedback, application) improve outcomes in online settings (Means, 2010)</a:t>
            </a:r>
          </a:p>
          <a:p>
            <a:pPr>
              <a:lnSpc>
                <a:spcPct val="113000"/>
              </a:lnSpc>
              <a:spcAft>
                <a:spcPts val="0"/>
              </a:spcAft>
            </a:pPr>
            <a:r>
              <a:rPr lang="en-US" dirty="0"/>
              <a:t>Scenario and simulation-based learning strengthen confidence and decision transfer in healthcare education (Sitzmann, 2011).</a:t>
            </a:r>
          </a:p>
          <a:p>
            <a:pPr>
              <a:lnSpc>
                <a:spcPct val="113000"/>
              </a:lnSpc>
              <a:spcAft>
                <a:spcPts val="0"/>
              </a:spcAft>
            </a:pPr>
            <a:r>
              <a:rPr lang="en-US" dirty="0"/>
              <a:t>Microlearning improves retention when paired with retrieval and spaced reinforcement (Garcia-Garcia, 2024).</a:t>
            </a:r>
          </a:p>
          <a:p>
            <a:pPr>
              <a:lnSpc>
                <a:spcPct val="113000"/>
              </a:lnSpc>
              <a:spcAft>
                <a:spcPts val="0"/>
              </a:spcAft>
            </a:pPr>
            <a:r>
              <a:rPr lang="en-US" dirty="0"/>
              <a:t>Adaptive and personalized pathways can increase efficiency when aligned to defined competencies (Van Merrienboer, 2018).</a:t>
            </a:r>
          </a:p>
        </p:txBody>
      </p:sp>
      <p:sp>
        <p:nvSpPr>
          <p:cNvPr id="4" name="Footer Placeholder 3">
            <a:extLst>
              <a:ext uri="{FF2B5EF4-FFF2-40B4-BE49-F238E27FC236}">
                <a16:creationId xmlns:a16="http://schemas.microsoft.com/office/drawing/2014/main" id="{39A9CD94-F142-9D41-CEC3-AC34583573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72505078"/>
      </p:ext>
    </p:extLst>
  </p:cSld>
  <p:clrMapOvr>
    <a:masterClrMapping/>
  </p:clrMapOvr>
</p:sld>
</file>

<file path=ppt/theme/theme1.xml><?xml version="1.0" encoding="utf-8"?>
<a:theme xmlns:a="http://schemas.openxmlformats.org/drawingml/2006/main" name="1_RU_template_FASN_16x9 widescreen">
  <a:themeElements>
    <a:clrScheme name="Custom 6">
      <a:dk1>
        <a:srgbClr val="000000"/>
      </a:dk1>
      <a:lt1>
        <a:srgbClr val="FFFFFF"/>
      </a:lt1>
      <a:dk2>
        <a:srgbClr val="000000"/>
      </a:dk2>
      <a:lt2>
        <a:srgbClr val="808080"/>
      </a:lt2>
      <a:accent1>
        <a:srgbClr val="E3F3EF"/>
      </a:accent1>
      <a:accent2>
        <a:srgbClr val="CC0033"/>
      </a:accent2>
      <a:accent3>
        <a:srgbClr val="00626D"/>
      </a:accent3>
      <a:accent4>
        <a:srgbClr val="666666"/>
      </a:accent4>
      <a:accent5>
        <a:srgbClr val="007FAB"/>
      </a:accent5>
      <a:accent6>
        <a:srgbClr val="EBB600"/>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_template_CCAS_16;9" id="{DD4A8B92-6D83-094F-956C-CEF9C024824F}" vid="{1B19C7C8-82CB-E54C-94DC-BFAC1FBCE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0e96f6-7d99-49a0-bcc4-4ef46ab9a5e5">
      <Terms xmlns="http://schemas.microsoft.com/office/infopath/2007/PartnerControls"/>
    </lcf76f155ced4ddcb4097134ff3c332f>
    <SharedWithUsers xmlns="ce217593-bbfa-4885-83a5-012939fccd88">
      <UserInfo>
        <DisplayName>Jennifer Jacobus</DisplayName>
        <AccountId>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343A3158AEB142A3BA062FB268A3A1" ma:contentTypeVersion="15" ma:contentTypeDescription="Create a new document." ma:contentTypeScope="" ma:versionID="5858e68733f8c367f72988737fd2121c">
  <xsd:schema xmlns:xsd="http://www.w3.org/2001/XMLSchema" xmlns:xs="http://www.w3.org/2001/XMLSchema" xmlns:p="http://schemas.microsoft.com/office/2006/metadata/properties" xmlns:ns2="4e0e96f6-7d99-49a0-bcc4-4ef46ab9a5e5" xmlns:ns3="ce217593-bbfa-4885-83a5-012939fccd88" targetNamespace="http://schemas.microsoft.com/office/2006/metadata/properties" ma:root="true" ma:fieldsID="b91596349778ca1a24f870eae287551b" ns2:_="" ns3:_="">
    <xsd:import namespace="4e0e96f6-7d99-49a0-bcc4-4ef46ab9a5e5"/>
    <xsd:import namespace="ce217593-bbfa-4885-83a5-012939fccd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e96f6-7d99-49a0-bcc4-4ef46ab9a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7ab40b-ead0-40cb-845a-26171f7b7b44"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217593-bbfa-4885-83a5-012939fccd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421DE5-31C6-4E6F-861C-F884D3F7D4A1}">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ddc4796-6aa0-41a4-9d9b-c074482a7df7"/>
    <ds:schemaRef ds:uri="http://purl.org/dc/terms/"/>
    <ds:schemaRef ds:uri="1a651da1-32fc-4d3a-9cd8-df7b784a55dc"/>
    <ds:schemaRef ds:uri="http://schemas.microsoft.com/office/2006/metadata/properties"/>
    <ds:schemaRef ds:uri="http://www.w3.org/XML/1998/namespace"/>
    <ds:schemaRef ds:uri="http://purl.org/dc/dcmitype/"/>
    <ds:schemaRef ds:uri="4e0e96f6-7d99-49a0-bcc4-4ef46ab9a5e5"/>
    <ds:schemaRef ds:uri="ce217593-bbfa-4885-83a5-012939fccd88"/>
  </ds:schemaRefs>
</ds:datastoreItem>
</file>

<file path=customXml/itemProps2.xml><?xml version="1.0" encoding="utf-8"?>
<ds:datastoreItem xmlns:ds="http://schemas.openxmlformats.org/officeDocument/2006/customXml" ds:itemID="{690B7AFC-B095-4C52-9B5F-A017374F3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0e96f6-7d99-49a0-bcc4-4ef46ab9a5e5"/>
    <ds:schemaRef ds:uri="ce217593-bbfa-4885-83a5-012939fcc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793142-75E1-4EAA-8F3D-0EAFB138F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2970</TotalTime>
  <Words>10137</Words>
  <Application>Microsoft Office PowerPoint</Application>
  <PresentationFormat>On-screen Show (16:9)</PresentationFormat>
  <Paragraphs>380</Paragraphs>
  <Slides>32</Slides>
  <Notes>31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1_RU_template_FASN_16x9 widescreen</vt:lpstr>
      <vt:lpstr>Office Theme</vt:lpstr>
      <vt:lpstr>PowerPoint Presentation</vt:lpstr>
      <vt:lpstr>Learning Objectives</vt:lpstr>
      <vt:lpstr>Session Road Map</vt:lpstr>
      <vt:lpstr>A Real Moment</vt:lpstr>
      <vt:lpstr>Community-Based Learning Realities</vt:lpstr>
      <vt:lpstr>Pause and Reflect</vt:lpstr>
      <vt:lpstr>PowerPoint Presentation</vt:lpstr>
      <vt:lpstr>Engagement as the Engine</vt:lpstr>
      <vt:lpstr>Evidence Anchor Engagement Drives Impact</vt:lpstr>
      <vt:lpstr>Four Engagement Strategies</vt:lpstr>
      <vt:lpstr>S1 Scenario-Based Learning</vt:lpstr>
      <vt:lpstr>Why Scenarios Work</vt:lpstr>
      <vt:lpstr>Micro-Scenario Model</vt:lpstr>
      <vt:lpstr>Example: From Live Facilitation to Online Scenario</vt:lpstr>
      <vt:lpstr>S2 Microlearning</vt:lpstr>
      <vt:lpstr>PowerPoint Presentation</vt:lpstr>
      <vt:lpstr>Microlearning Pitfalls</vt:lpstr>
      <vt:lpstr>Microlearning Hospital Partnership</vt:lpstr>
      <vt:lpstr>S3 Personalization</vt:lpstr>
      <vt:lpstr>Personalization: Low-Tech to High-Tech</vt:lpstr>
      <vt:lpstr>Interdisciplinary Hospice &amp; Palliative Care Review (IHPC)</vt:lpstr>
      <vt:lpstr>S4 Gamification</vt:lpstr>
      <vt:lpstr>High Tech to Community Low Tech</vt:lpstr>
      <vt:lpstr>PowerPoint Presentation</vt:lpstr>
      <vt:lpstr>What Persists After the Engagement?</vt:lpstr>
      <vt:lpstr>Scaling Community Education</vt:lpstr>
      <vt:lpstr>PowerPoint Presentation</vt:lpstr>
      <vt:lpstr>PowerPoint Presentation</vt:lpstr>
      <vt:lpstr>Pause and Reflect</vt:lpstr>
      <vt:lpstr>References</vt:lpstr>
      <vt:lpstr>References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eburris</dc:creator>
  <cp:lastModifiedBy>Donna Fahey</cp:lastModifiedBy>
  <cp:revision>112</cp:revision>
  <cp:lastPrinted>2026-02-27T20:52:12Z</cp:lastPrinted>
  <dcterms:created xsi:type="dcterms:W3CDTF">2012-05-15T15:26:04Z</dcterms:created>
  <dcterms:modified xsi:type="dcterms:W3CDTF">2026-03-19T17:03:31Z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0x01010080343A3158AEB142A3BA062FB268A3A1</vt:lpwstr>
  </property>
  <property fmtid="{D5CDD505-2E9C-101B-9397-08002B2CF9AE}" pid="3" name="MediaServiceImageTags">
    <vt:lpwstr/>
  </property>
</Properties>
</file>