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51"/>
  </p:notesMasterIdLst>
  <p:sldIdLst>
    <p:sldId id="256" r:id="rId5"/>
    <p:sldId id="322" r:id="rId6"/>
    <p:sldId id="268" r:id="rId7"/>
    <p:sldId id="257" r:id="rId8"/>
    <p:sldId id="285" r:id="rId9"/>
    <p:sldId id="289" r:id="rId10"/>
    <p:sldId id="259" r:id="rId11"/>
    <p:sldId id="315" r:id="rId12"/>
    <p:sldId id="273" r:id="rId13"/>
    <p:sldId id="294" r:id="rId14"/>
    <p:sldId id="323" r:id="rId15"/>
    <p:sldId id="300" r:id="rId16"/>
    <p:sldId id="304" r:id="rId17"/>
    <p:sldId id="303" r:id="rId18"/>
    <p:sldId id="302" r:id="rId19"/>
    <p:sldId id="301" r:id="rId20"/>
    <p:sldId id="274" r:id="rId21"/>
    <p:sldId id="310" r:id="rId22"/>
    <p:sldId id="305" r:id="rId23"/>
    <p:sldId id="306" r:id="rId24"/>
    <p:sldId id="307" r:id="rId25"/>
    <p:sldId id="308" r:id="rId26"/>
    <p:sldId id="309" r:id="rId27"/>
    <p:sldId id="275" r:id="rId28"/>
    <p:sldId id="324" r:id="rId29"/>
    <p:sldId id="276" r:id="rId30"/>
    <p:sldId id="290" r:id="rId31"/>
    <p:sldId id="277" r:id="rId32"/>
    <p:sldId id="279" r:id="rId33"/>
    <p:sldId id="291" r:id="rId34"/>
    <p:sldId id="311" r:id="rId35"/>
    <p:sldId id="312" r:id="rId36"/>
    <p:sldId id="292" r:id="rId37"/>
    <p:sldId id="281" r:id="rId38"/>
    <p:sldId id="319" r:id="rId39"/>
    <p:sldId id="278" r:id="rId40"/>
    <p:sldId id="318" r:id="rId41"/>
    <p:sldId id="282" r:id="rId42"/>
    <p:sldId id="313" r:id="rId43"/>
    <p:sldId id="316" r:id="rId44"/>
    <p:sldId id="317" r:id="rId45"/>
    <p:sldId id="283" r:id="rId46"/>
    <p:sldId id="320" r:id="rId47"/>
    <p:sldId id="321" r:id="rId48"/>
    <p:sldId id="293" r:id="rId49"/>
    <p:sldId id="267" r:id="rId50"/>
  </p:sldIdLst>
  <p:sldSz cx="18288000" cy="10287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7A8"/>
    <a:srgbClr val="96B1DD"/>
    <a:srgbClr val="036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38CF0-DA3E-61F6-3869-C00700014132}" v="1" dt="2026-04-16T17:37:03.3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66743" autoAdjust="0"/>
  </p:normalViewPr>
  <p:slideViewPr>
    <p:cSldViewPr>
      <p:cViewPr varScale="1">
        <p:scale>
          <a:sx n="45" d="100"/>
          <a:sy n="45" d="100"/>
        </p:scale>
        <p:origin x="1196" y="2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Folaranmi" userId="S::efolaranmi@samaritannj.org::55cd8c23-b961-46ae-9bb8-612ca032e08b" providerId="AD" clId="Web-{4D738CF0-DA3E-61F6-3869-C00700014132}"/>
    <pc:docChg chg="modSld">
      <pc:chgData name="Esther Folaranmi" userId="S::efolaranmi@samaritannj.org::55cd8c23-b961-46ae-9bb8-612ca032e08b" providerId="AD" clId="Web-{4D738CF0-DA3E-61F6-3869-C00700014132}" dt="2026-04-16T17:37:03.319" v="0" actId="20577"/>
      <pc:docMkLst>
        <pc:docMk/>
      </pc:docMkLst>
      <pc:sldChg chg="modSp">
        <pc:chgData name="Esther Folaranmi" userId="S::efolaranmi@samaritannj.org::55cd8c23-b961-46ae-9bb8-612ca032e08b" providerId="AD" clId="Web-{4D738CF0-DA3E-61F6-3869-C00700014132}" dt="2026-04-16T17:37:03.319" v="0" actId="20577"/>
        <pc:sldMkLst>
          <pc:docMk/>
          <pc:sldMk cId="726536777" sldId="276"/>
        </pc:sldMkLst>
        <pc:spChg chg="mod">
          <ac:chgData name="Esther Folaranmi" userId="S::efolaranmi@samaritannj.org::55cd8c23-b961-46ae-9bb8-612ca032e08b" providerId="AD" clId="Web-{4D738CF0-DA3E-61F6-3869-C00700014132}" dt="2026-04-16T17:37:03.319" v="0" actId="20577"/>
          <ac:spMkLst>
            <pc:docMk/>
            <pc:sldMk cId="726536777" sldId="276"/>
            <ac:spMk id="9" creationId="{37ABC305-93D8-F4D2-C583-627646ACBB3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E6C53D1-24DC-4DAF-B902-307FBA559939}" type="datetimeFigureOut">
              <a:rPr lang="en-US" smtClean="0"/>
              <a:t>4/16/2026</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D47C5F6-B947-4A20-99D3-6EF687674BA3}" type="slidenum">
              <a:rPr lang="en-US" smtClean="0"/>
              <a:t>‹#›</a:t>
            </a:fld>
            <a:endParaRPr lang="en-US" dirty="0"/>
          </a:p>
        </p:txBody>
      </p:sp>
    </p:spTree>
    <p:extLst>
      <p:ext uri="{BB962C8B-B14F-4D97-AF65-F5344CB8AC3E}">
        <p14:creationId xmlns:p14="http://schemas.microsoft.com/office/powerpoint/2010/main" val="3087541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7C5F6-B947-4A20-99D3-6EF687674BA3}" type="slidenum">
              <a:rPr lang="en-US" smtClean="0"/>
              <a:t>1</a:t>
            </a:fld>
            <a:endParaRPr lang="en-US" dirty="0"/>
          </a:p>
        </p:txBody>
      </p:sp>
    </p:spTree>
    <p:extLst>
      <p:ext uri="{BB962C8B-B14F-4D97-AF65-F5344CB8AC3E}">
        <p14:creationId xmlns:p14="http://schemas.microsoft.com/office/powerpoint/2010/main" val="2696255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7C5F6-B947-4A20-99D3-6EF687674BA3}" type="slidenum">
              <a:rPr lang="en-US" smtClean="0"/>
              <a:t>10</a:t>
            </a:fld>
            <a:endParaRPr lang="en-US" dirty="0"/>
          </a:p>
        </p:txBody>
      </p:sp>
    </p:spTree>
    <p:extLst>
      <p:ext uri="{BB962C8B-B14F-4D97-AF65-F5344CB8AC3E}">
        <p14:creationId xmlns:p14="http://schemas.microsoft.com/office/powerpoint/2010/main" val="1461319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EDCBE-D9C9-80F1-0808-7EB7E1FCA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4F9123-A939-337D-63D7-F4E1387B66A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FC3E071D-52E7-CF31-84F3-F000B24D4E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1A85E3-E159-43C2-6314-BF04771D0224}"/>
              </a:ext>
            </a:extLst>
          </p:cNvPr>
          <p:cNvSpPr>
            <a:spLocks noGrp="1"/>
          </p:cNvSpPr>
          <p:nvPr>
            <p:ph type="sldNum" sz="quarter" idx="5"/>
          </p:nvPr>
        </p:nvSpPr>
        <p:spPr/>
        <p:txBody>
          <a:bodyPr/>
          <a:lstStyle/>
          <a:p>
            <a:fld id="{AD47C5F6-B947-4A20-99D3-6EF687674BA3}" type="slidenum">
              <a:rPr lang="en-US" smtClean="0"/>
              <a:t>11</a:t>
            </a:fld>
            <a:endParaRPr lang="en-US" dirty="0"/>
          </a:p>
        </p:txBody>
      </p:sp>
    </p:spTree>
    <p:extLst>
      <p:ext uri="{BB962C8B-B14F-4D97-AF65-F5344CB8AC3E}">
        <p14:creationId xmlns:p14="http://schemas.microsoft.com/office/powerpoint/2010/main" val="778403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DC01D-E72B-4C74-E446-3B2B012A5A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5E58E-86A4-9D23-00DF-93D4815CF78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823CE33-C38C-A1A5-EC15-121370A517EE}"/>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F01B507-2509-52DC-11F1-D76602F6FC37}"/>
              </a:ext>
            </a:extLst>
          </p:cNvPr>
          <p:cNvSpPr>
            <a:spLocks noGrp="1"/>
          </p:cNvSpPr>
          <p:nvPr>
            <p:ph type="sldNum" sz="quarter" idx="5"/>
          </p:nvPr>
        </p:nvSpPr>
        <p:spPr/>
        <p:txBody>
          <a:bodyPr/>
          <a:lstStyle/>
          <a:p>
            <a:fld id="{AD47C5F6-B947-4A20-99D3-6EF687674BA3}" type="slidenum">
              <a:rPr lang="en-US" smtClean="0"/>
              <a:t>12</a:t>
            </a:fld>
            <a:endParaRPr lang="en-US" dirty="0"/>
          </a:p>
        </p:txBody>
      </p:sp>
    </p:spTree>
    <p:extLst>
      <p:ext uri="{BB962C8B-B14F-4D97-AF65-F5344CB8AC3E}">
        <p14:creationId xmlns:p14="http://schemas.microsoft.com/office/powerpoint/2010/main" val="4170503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D85F-6AA9-FED9-E630-DA51121A8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B25FD-7362-4A52-2099-CB54B10F41F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1CC5E37-9F9A-BB0E-885C-9156829EBEA3}"/>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625ADE2E-EF7D-AB1A-9D27-9984A310307E}"/>
              </a:ext>
            </a:extLst>
          </p:cNvPr>
          <p:cNvSpPr>
            <a:spLocks noGrp="1"/>
          </p:cNvSpPr>
          <p:nvPr>
            <p:ph type="sldNum" sz="quarter" idx="5"/>
          </p:nvPr>
        </p:nvSpPr>
        <p:spPr/>
        <p:txBody>
          <a:bodyPr/>
          <a:lstStyle/>
          <a:p>
            <a:fld id="{AD47C5F6-B947-4A20-99D3-6EF687674BA3}" type="slidenum">
              <a:rPr lang="en-US" smtClean="0"/>
              <a:t>13</a:t>
            </a:fld>
            <a:endParaRPr lang="en-US" dirty="0"/>
          </a:p>
        </p:txBody>
      </p:sp>
    </p:spTree>
    <p:extLst>
      <p:ext uri="{BB962C8B-B14F-4D97-AF65-F5344CB8AC3E}">
        <p14:creationId xmlns:p14="http://schemas.microsoft.com/office/powerpoint/2010/main" val="1764474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EE29-B28C-DD38-64D8-4D66C9EE3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B733AD-3741-2C91-8EF1-728C6B662C1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23E2165-1975-BCA8-E728-91E684EC60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351CEF-7341-613D-825D-A64FB3504A47}"/>
              </a:ext>
            </a:extLst>
          </p:cNvPr>
          <p:cNvSpPr>
            <a:spLocks noGrp="1"/>
          </p:cNvSpPr>
          <p:nvPr>
            <p:ph type="sldNum" sz="quarter" idx="5"/>
          </p:nvPr>
        </p:nvSpPr>
        <p:spPr/>
        <p:txBody>
          <a:bodyPr/>
          <a:lstStyle/>
          <a:p>
            <a:fld id="{AD47C5F6-B947-4A20-99D3-6EF687674BA3}" type="slidenum">
              <a:rPr lang="en-US" smtClean="0"/>
              <a:t>14</a:t>
            </a:fld>
            <a:endParaRPr lang="en-US" dirty="0"/>
          </a:p>
        </p:txBody>
      </p:sp>
    </p:spTree>
    <p:extLst>
      <p:ext uri="{BB962C8B-B14F-4D97-AF65-F5344CB8AC3E}">
        <p14:creationId xmlns:p14="http://schemas.microsoft.com/office/powerpoint/2010/main" val="3204973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B50E9-A941-B980-1CE7-E9E566138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58F1FF-933A-38DA-ADFF-6D847E84EB5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DF25C71-3714-8392-5CC2-265AF15AA7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7CA4D55-6DF6-B243-B919-74C70D9A2483}"/>
              </a:ext>
            </a:extLst>
          </p:cNvPr>
          <p:cNvSpPr>
            <a:spLocks noGrp="1"/>
          </p:cNvSpPr>
          <p:nvPr>
            <p:ph type="sldNum" sz="quarter" idx="5"/>
          </p:nvPr>
        </p:nvSpPr>
        <p:spPr/>
        <p:txBody>
          <a:bodyPr/>
          <a:lstStyle/>
          <a:p>
            <a:fld id="{AD47C5F6-B947-4A20-99D3-6EF687674BA3}" type="slidenum">
              <a:rPr lang="en-US" smtClean="0"/>
              <a:t>15</a:t>
            </a:fld>
            <a:endParaRPr lang="en-US" dirty="0"/>
          </a:p>
        </p:txBody>
      </p:sp>
    </p:spTree>
    <p:extLst>
      <p:ext uri="{BB962C8B-B14F-4D97-AF65-F5344CB8AC3E}">
        <p14:creationId xmlns:p14="http://schemas.microsoft.com/office/powerpoint/2010/main" val="26294278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6E724-BE71-6634-34A5-540F5B55E2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EA360-D07B-4A6A-ABEB-2851644D5C1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BA43283-C24B-B680-9A7E-E8388646FD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1E30EB-BD51-E953-02ED-8EEDB9EC6ED0}"/>
              </a:ext>
            </a:extLst>
          </p:cNvPr>
          <p:cNvSpPr>
            <a:spLocks noGrp="1"/>
          </p:cNvSpPr>
          <p:nvPr>
            <p:ph type="sldNum" sz="quarter" idx="5"/>
          </p:nvPr>
        </p:nvSpPr>
        <p:spPr/>
        <p:txBody>
          <a:bodyPr/>
          <a:lstStyle/>
          <a:p>
            <a:fld id="{AD47C5F6-B947-4A20-99D3-6EF687674BA3}" type="slidenum">
              <a:rPr lang="en-US" smtClean="0"/>
              <a:t>16</a:t>
            </a:fld>
            <a:endParaRPr lang="en-US" dirty="0"/>
          </a:p>
        </p:txBody>
      </p:sp>
    </p:spTree>
    <p:extLst>
      <p:ext uri="{BB962C8B-B14F-4D97-AF65-F5344CB8AC3E}">
        <p14:creationId xmlns:p14="http://schemas.microsoft.com/office/powerpoint/2010/main" val="221121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0E2CC-2CCF-C5D6-ABF9-6AD193325A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65C047-4A5A-C1B7-422E-EC2B306FC96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3D40C16-37FD-0697-88C1-EAFEEC5570E6}"/>
              </a:ext>
            </a:extLst>
          </p:cNvPr>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079479E-3690-8337-1490-5FD673373CD1}"/>
              </a:ext>
            </a:extLst>
          </p:cNvPr>
          <p:cNvSpPr>
            <a:spLocks noGrp="1"/>
          </p:cNvSpPr>
          <p:nvPr>
            <p:ph type="sldNum" sz="quarter" idx="5"/>
          </p:nvPr>
        </p:nvSpPr>
        <p:spPr/>
        <p:txBody>
          <a:bodyPr/>
          <a:lstStyle/>
          <a:p>
            <a:fld id="{AD47C5F6-B947-4A20-99D3-6EF687674BA3}" type="slidenum">
              <a:rPr lang="en-US" smtClean="0"/>
              <a:t>17</a:t>
            </a:fld>
            <a:endParaRPr lang="en-US" dirty="0"/>
          </a:p>
        </p:txBody>
      </p:sp>
    </p:spTree>
    <p:extLst>
      <p:ext uri="{BB962C8B-B14F-4D97-AF65-F5344CB8AC3E}">
        <p14:creationId xmlns:p14="http://schemas.microsoft.com/office/powerpoint/2010/main" val="1108171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6AC78-5241-6427-5904-45A0BBDC3B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42C4D-F2E6-DD84-E8D4-3D0390E5F7D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FB0E228-87AC-9D2C-D32A-E0DB9D2EB5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A28A56-8943-F32E-DEDA-676A1E7E619B}"/>
              </a:ext>
            </a:extLst>
          </p:cNvPr>
          <p:cNvSpPr>
            <a:spLocks noGrp="1"/>
          </p:cNvSpPr>
          <p:nvPr>
            <p:ph type="sldNum" sz="quarter" idx="5"/>
          </p:nvPr>
        </p:nvSpPr>
        <p:spPr/>
        <p:txBody>
          <a:bodyPr/>
          <a:lstStyle/>
          <a:p>
            <a:fld id="{AD47C5F6-B947-4A20-99D3-6EF687674BA3}" type="slidenum">
              <a:rPr lang="en-US" smtClean="0"/>
              <a:t>18</a:t>
            </a:fld>
            <a:endParaRPr lang="en-US" dirty="0"/>
          </a:p>
        </p:txBody>
      </p:sp>
    </p:spTree>
    <p:extLst>
      <p:ext uri="{BB962C8B-B14F-4D97-AF65-F5344CB8AC3E}">
        <p14:creationId xmlns:p14="http://schemas.microsoft.com/office/powerpoint/2010/main" val="4218264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D72B3-9DF7-23EB-AE18-0B084DB438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2337B-07DC-DAAD-7E97-86FDD945F9B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1B98750-4BE9-6142-B56F-70D2A90F57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D8FCF84-7257-6B6B-5F95-F098A7967ED1}"/>
              </a:ext>
            </a:extLst>
          </p:cNvPr>
          <p:cNvSpPr>
            <a:spLocks noGrp="1"/>
          </p:cNvSpPr>
          <p:nvPr>
            <p:ph type="sldNum" sz="quarter" idx="5"/>
          </p:nvPr>
        </p:nvSpPr>
        <p:spPr/>
        <p:txBody>
          <a:bodyPr/>
          <a:lstStyle/>
          <a:p>
            <a:fld id="{AD47C5F6-B947-4A20-99D3-6EF687674BA3}" type="slidenum">
              <a:rPr lang="en-US" smtClean="0"/>
              <a:t>19</a:t>
            </a:fld>
            <a:endParaRPr lang="en-US" dirty="0"/>
          </a:p>
        </p:txBody>
      </p:sp>
    </p:spTree>
    <p:extLst>
      <p:ext uri="{BB962C8B-B14F-4D97-AF65-F5344CB8AC3E}">
        <p14:creationId xmlns:p14="http://schemas.microsoft.com/office/powerpoint/2010/main" val="33949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8DD8F-8167-9CA3-0CDF-C1CEC3A90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D6E1F-902A-BA07-CF13-77EA863AA8C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08FB2C4-1B13-F952-87DE-08EEFF3B0D6C}"/>
              </a:ext>
            </a:extLst>
          </p:cNvPr>
          <p:cNvSpPr>
            <a:spLocks noGrp="1"/>
          </p:cNvSpPr>
          <p:nvPr>
            <p:ph type="body" idx="1"/>
          </p:nvPr>
        </p:nvSpPr>
        <p:spPr/>
        <p:txBody>
          <a:bodyPr/>
          <a:lstStyle/>
          <a:p>
            <a:endParaRPr lang="en-US" b="0" dirty="0"/>
          </a:p>
        </p:txBody>
      </p:sp>
      <p:sp>
        <p:nvSpPr>
          <p:cNvPr id="4" name="Slide Number Placeholder 3">
            <a:extLst>
              <a:ext uri="{FF2B5EF4-FFF2-40B4-BE49-F238E27FC236}">
                <a16:creationId xmlns:a16="http://schemas.microsoft.com/office/drawing/2014/main" id="{F5370484-F149-114D-30DB-3E09791BB80A}"/>
              </a:ext>
            </a:extLst>
          </p:cNvPr>
          <p:cNvSpPr>
            <a:spLocks noGrp="1"/>
          </p:cNvSpPr>
          <p:nvPr>
            <p:ph type="sldNum" sz="quarter" idx="5"/>
          </p:nvPr>
        </p:nvSpPr>
        <p:spPr/>
        <p:txBody>
          <a:bodyPr/>
          <a:lstStyle/>
          <a:p>
            <a:fld id="{AD47C5F6-B947-4A20-99D3-6EF687674BA3}" type="slidenum">
              <a:rPr lang="en-US" smtClean="0"/>
              <a:t>2</a:t>
            </a:fld>
            <a:endParaRPr lang="en-US" dirty="0"/>
          </a:p>
        </p:txBody>
      </p:sp>
    </p:spTree>
    <p:extLst>
      <p:ext uri="{BB962C8B-B14F-4D97-AF65-F5344CB8AC3E}">
        <p14:creationId xmlns:p14="http://schemas.microsoft.com/office/powerpoint/2010/main" val="80200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076DA-11B2-2D42-DC3B-F41F6F1A7E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942C1C-56E2-8A4B-92BD-F392514FEF3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77F797C-B41B-6133-E827-D369C3A45E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6B0ADF0E-46A2-FDA4-BA29-4D71076AD655}"/>
              </a:ext>
            </a:extLst>
          </p:cNvPr>
          <p:cNvSpPr>
            <a:spLocks noGrp="1"/>
          </p:cNvSpPr>
          <p:nvPr>
            <p:ph type="sldNum" sz="quarter" idx="5"/>
          </p:nvPr>
        </p:nvSpPr>
        <p:spPr/>
        <p:txBody>
          <a:bodyPr/>
          <a:lstStyle/>
          <a:p>
            <a:fld id="{AD47C5F6-B947-4A20-99D3-6EF687674BA3}" type="slidenum">
              <a:rPr lang="en-US" smtClean="0"/>
              <a:t>20</a:t>
            </a:fld>
            <a:endParaRPr lang="en-US" dirty="0"/>
          </a:p>
        </p:txBody>
      </p:sp>
    </p:spTree>
    <p:extLst>
      <p:ext uri="{BB962C8B-B14F-4D97-AF65-F5344CB8AC3E}">
        <p14:creationId xmlns:p14="http://schemas.microsoft.com/office/powerpoint/2010/main" val="78308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691D6-BEB4-DD8E-BF92-D85AAB05D2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44CF3F-75E6-BD11-BC3A-CB93E7BFE3F5}"/>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38B78A7-4B99-B90C-BE03-5D58732336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BD5378-A28D-A63D-43F3-D37C026E7D2C}"/>
              </a:ext>
            </a:extLst>
          </p:cNvPr>
          <p:cNvSpPr>
            <a:spLocks noGrp="1"/>
          </p:cNvSpPr>
          <p:nvPr>
            <p:ph type="sldNum" sz="quarter" idx="5"/>
          </p:nvPr>
        </p:nvSpPr>
        <p:spPr/>
        <p:txBody>
          <a:bodyPr/>
          <a:lstStyle/>
          <a:p>
            <a:fld id="{AD47C5F6-B947-4A20-99D3-6EF687674BA3}" type="slidenum">
              <a:rPr lang="en-US" smtClean="0"/>
              <a:t>21</a:t>
            </a:fld>
            <a:endParaRPr lang="en-US" dirty="0"/>
          </a:p>
        </p:txBody>
      </p:sp>
    </p:spTree>
    <p:extLst>
      <p:ext uri="{BB962C8B-B14F-4D97-AF65-F5344CB8AC3E}">
        <p14:creationId xmlns:p14="http://schemas.microsoft.com/office/powerpoint/2010/main" val="28187831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C631C-BD00-A9EE-9266-78997C1B0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F2D21-483E-C2AC-02CB-06B865A2D60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2B30AB5-19F8-CFE3-E965-0A26A51B3F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C575AF-25B5-92E3-AD23-EB9F879F250B}"/>
              </a:ext>
            </a:extLst>
          </p:cNvPr>
          <p:cNvSpPr>
            <a:spLocks noGrp="1"/>
          </p:cNvSpPr>
          <p:nvPr>
            <p:ph type="sldNum" sz="quarter" idx="5"/>
          </p:nvPr>
        </p:nvSpPr>
        <p:spPr/>
        <p:txBody>
          <a:bodyPr/>
          <a:lstStyle/>
          <a:p>
            <a:fld id="{AD47C5F6-B947-4A20-99D3-6EF687674BA3}" type="slidenum">
              <a:rPr lang="en-US" smtClean="0"/>
              <a:t>22</a:t>
            </a:fld>
            <a:endParaRPr lang="en-US" dirty="0"/>
          </a:p>
        </p:txBody>
      </p:sp>
    </p:spTree>
    <p:extLst>
      <p:ext uri="{BB962C8B-B14F-4D97-AF65-F5344CB8AC3E}">
        <p14:creationId xmlns:p14="http://schemas.microsoft.com/office/powerpoint/2010/main" val="405843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6AE2-08BC-B9FB-B25F-3ED4A8B6D7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0C990-EA7E-ED92-129F-8A01822639D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248A1E6-99A7-389A-669D-C9896D4B6E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647F6C-8A9D-BE7D-F71F-A21E495B6ED1}"/>
              </a:ext>
            </a:extLst>
          </p:cNvPr>
          <p:cNvSpPr>
            <a:spLocks noGrp="1"/>
          </p:cNvSpPr>
          <p:nvPr>
            <p:ph type="sldNum" sz="quarter" idx="5"/>
          </p:nvPr>
        </p:nvSpPr>
        <p:spPr/>
        <p:txBody>
          <a:bodyPr/>
          <a:lstStyle/>
          <a:p>
            <a:fld id="{AD47C5F6-B947-4A20-99D3-6EF687674BA3}" type="slidenum">
              <a:rPr lang="en-US" smtClean="0"/>
              <a:t>23</a:t>
            </a:fld>
            <a:endParaRPr lang="en-US" dirty="0"/>
          </a:p>
        </p:txBody>
      </p:sp>
    </p:spTree>
    <p:extLst>
      <p:ext uri="{BB962C8B-B14F-4D97-AF65-F5344CB8AC3E}">
        <p14:creationId xmlns:p14="http://schemas.microsoft.com/office/powerpoint/2010/main" val="1738156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7268-BE37-76A9-F51C-039E22CF16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B4FD6-8291-0F10-0811-0A14E7F0EED4}"/>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8BDA72AA-B645-9779-C605-C6351CA69F4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0E990E-1FD0-A6E0-C52D-600015FF748E}"/>
              </a:ext>
            </a:extLst>
          </p:cNvPr>
          <p:cNvSpPr>
            <a:spLocks noGrp="1"/>
          </p:cNvSpPr>
          <p:nvPr>
            <p:ph type="sldNum" sz="quarter" idx="5"/>
          </p:nvPr>
        </p:nvSpPr>
        <p:spPr/>
        <p:txBody>
          <a:bodyPr/>
          <a:lstStyle/>
          <a:p>
            <a:fld id="{AD47C5F6-B947-4A20-99D3-6EF687674BA3}" type="slidenum">
              <a:rPr lang="en-US" smtClean="0"/>
              <a:t>24</a:t>
            </a:fld>
            <a:endParaRPr lang="en-US" dirty="0"/>
          </a:p>
        </p:txBody>
      </p:sp>
    </p:spTree>
    <p:extLst>
      <p:ext uri="{BB962C8B-B14F-4D97-AF65-F5344CB8AC3E}">
        <p14:creationId xmlns:p14="http://schemas.microsoft.com/office/powerpoint/2010/main" val="25589895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5523C-1A27-8699-A723-4C75008DF5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12BB4-579B-225F-B85B-8B6DA6B5525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6B5187A-D04B-7BCC-883B-45E2D66F66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BE7C80-7585-8AE8-E32E-A10AB0DD2666}"/>
              </a:ext>
            </a:extLst>
          </p:cNvPr>
          <p:cNvSpPr>
            <a:spLocks noGrp="1"/>
          </p:cNvSpPr>
          <p:nvPr>
            <p:ph type="sldNum" sz="quarter" idx="5"/>
          </p:nvPr>
        </p:nvSpPr>
        <p:spPr/>
        <p:txBody>
          <a:bodyPr/>
          <a:lstStyle/>
          <a:p>
            <a:fld id="{AD47C5F6-B947-4A20-99D3-6EF687674BA3}" type="slidenum">
              <a:rPr lang="en-US" smtClean="0"/>
              <a:t>25</a:t>
            </a:fld>
            <a:endParaRPr lang="en-US" dirty="0"/>
          </a:p>
        </p:txBody>
      </p:sp>
    </p:spTree>
    <p:extLst>
      <p:ext uri="{BB962C8B-B14F-4D97-AF65-F5344CB8AC3E}">
        <p14:creationId xmlns:p14="http://schemas.microsoft.com/office/powerpoint/2010/main" val="37331343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AF23D-CE67-65D4-CF56-277AFDA47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1D703C-2173-9BE4-3432-D94A5488EEA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33911A9-C82B-F28E-5C63-02B201FAA0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BA99B-FA3F-E797-D7A1-2E95FC5954CA}"/>
              </a:ext>
            </a:extLst>
          </p:cNvPr>
          <p:cNvSpPr>
            <a:spLocks noGrp="1"/>
          </p:cNvSpPr>
          <p:nvPr>
            <p:ph type="sldNum" sz="quarter" idx="5"/>
          </p:nvPr>
        </p:nvSpPr>
        <p:spPr/>
        <p:txBody>
          <a:bodyPr/>
          <a:lstStyle/>
          <a:p>
            <a:fld id="{AD47C5F6-B947-4A20-99D3-6EF687674BA3}" type="slidenum">
              <a:rPr lang="en-US" smtClean="0"/>
              <a:t>26</a:t>
            </a:fld>
            <a:endParaRPr lang="en-US" dirty="0"/>
          </a:p>
        </p:txBody>
      </p:sp>
    </p:spTree>
    <p:extLst>
      <p:ext uri="{BB962C8B-B14F-4D97-AF65-F5344CB8AC3E}">
        <p14:creationId xmlns:p14="http://schemas.microsoft.com/office/powerpoint/2010/main" val="13616324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7EC37-5290-4239-708B-1D0CD06D24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9730DA-6E71-DD1E-67F8-13112E372D4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B9A20FC-9866-C1C7-FC1A-7F9F1A4F46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4C29446E-8592-85A5-CADD-E817D3CCE62F}"/>
              </a:ext>
            </a:extLst>
          </p:cNvPr>
          <p:cNvSpPr>
            <a:spLocks noGrp="1"/>
          </p:cNvSpPr>
          <p:nvPr>
            <p:ph type="sldNum" sz="quarter" idx="5"/>
          </p:nvPr>
        </p:nvSpPr>
        <p:spPr/>
        <p:txBody>
          <a:bodyPr/>
          <a:lstStyle/>
          <a:p>
            <a:fld id="{AD47C5F6-B947-4A20-99D3-6EF687674BA3}" type="slidenum">
              <a:rPr lang="en-US" smtClean="0"/>
              <a:t>27</a:t>
            </a:fld>
            <a:endParaRPr lang="en-US" dirty="0"/>
          </a:p>
        </p:txBody>
      </p:sp>
    </p:spTree>
    <p:extLst>
      <p:ext uri="{BB962C8B-B14F-4D97-AF65-F5344CB8AC3E}">
        <p14:creationId xmlns:p14="http://schemas.microsoft.com/office/powerpoint/2010/main" val="281167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4374A-173E-A094-C9FE-773AA15265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5A897-51D9-2BA5-4C94-A34DDDE1D5F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569046B-04BC-8434-223F-A4697F7041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AAB00B1-1DB3-B2B5-B93C-C66F89C133FD}"/>
              </a:ext>
            </a:extLst>
          </p:cNvPr>
          <p:cNvSpPr>
            <a:spLocks noGrp="1"/>
          </p:cNvSpPr>
          <p:nvPr>
            <p:ph type="sldNum" sz="quarter" idx="5"/>
          </p:nvPr>
        </p:nvSpPr>
        <p:spPr/>
        <p:txBody>
          <a:bodyPr/>
          <a:lstStyle/>
          <a:p>
            <a:fld id="{AD47C5F6-B947-4A20-99D3-6EF687674BA3}" type="slidenum">
              <a:rPr lang="en-US" smtClean="0"/>
              <a:t>28</a:t>
            </a:fld>
            <a:endParaRPr lang="en-US" dirty="0"/>
          </a:p>
        </p:txBody>
      </p:sp>
    </p:spTree>
    <p:extLst>
      <p:ext uri="{BB962C8B-B14F-4D97-AF65-F5344CB8AC3E}">
        <p14:creationId xmlns:p14="http://schemas.microsoft.com/office/powerpoint/2010/main" val="1164032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670FA-00D4-67B5-120E-F5BF20A6DD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D5C00-A1AA-F975-DF13-0797393B2E2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57F18E1-40F2-1EAC-87B0-71E2227DF0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EFA4F9-21E9-AB5B-FE37-5A033F1A6CA1}"/>
              </a:ext>
            </a:extLst>
          </p:cNvPr>
          <p:cNvSpPr>
            <a:spLocks noGrp="1"/>
          </p:cNvSpPr>
          <p:nvPr>
            <p:ph type="sldNum" sz="quarter" idx="5"/>
          </p:nvPr>
        </p:nvSpPr>
        <p:spPr/>
        <p:txBody>
          <a:bodyPr/>
          <a:lstStyle/>
          <a:p>
            <a:fld id="{AD47C5F6-B947-4A20-99D3-6EF687674BA3}" type="slidenum">
              <a:rPr lang="en-US" smtClean="0"/>
              <a:t>29</a:t>
            </a:fld>
            <a:endParaRPr lang="en-US" dirty="0"/>
          </a:p>
        </p:txBody>
      </p:sp>
    </p:spTree>
    <p:extLst>
      <p:ext uri="{BB962C8B-B14F-4D97-AF65-F5344CB8AC3E}">
        <p14:creationId xmlns:p14="http://schemas.microsoft.com/office/powerpoint/2010/main" val="709429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AD47C5F6-B947-4A20-99D3-6EF687674BA3}" type="slidenum">
              <a:rPr lang="en-US" smtClean="0"/>
              <a:t>3</a:t>
            </a:fld>
            <a:endParaRPr lang="en-US" dirty="0"/>
          </a:p>
        </p:txBody>
      </p:sp>
    </p:spTree>
    <p:extLst>
      <p:ext uri="{BB962C8B-B14F-4D97-AF65-F5344CB8AC3E}">
        <p14:creationId xmlns:p14="http://schemas.microsoft.com/office/powerpoint/2010/main" val="3881200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09905-B6EF-8D1A-B7EE-3EE594E0B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729A7-41C2-9987-4302-1DB3932BCE1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C2FE4063-3801-33AE-5EC0-4961C055BA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59E595-4215-C849-923D-4C5021441CA1}"/>
              </a:ext>
            </a:extLst>
          </p:cNvPr>
          <p:cNvSpPr>
            <a:spLocks noGrp="1"/>
          </p:cNvSpPr>
          <p:nvPr>
            <p:ph type="sldNum" sz="quarter" idx="5"/>
          </p:nvPr>
        </p:nvSpPr>
        <p:spPr/>
        <p:txBody>
          <a:bodyPr/>
          <a:lstStyle/>
          <a:p>
            <a:fld id="{AD47C5F6-B947-4A20-99D3-6EF687674BA3}" type="slidenum">
              <a:rPr lang="en-US" smtClean="0"/>
              <a:t>30</a:t>
            </a:fld>
            <a:endParaRPr lang="en-US" dirty="0"/>
          </a:p>
        </p:txBody>
      </p:sp>
    </p:spTree>
    <p:extLst>
      <p:ext uri="{BB962C8B-B14F-4D97-AF65-F5344CB8AC3E}">
        <p14:creationId xmlns:p14="http://schemas.microsoft.com/office/powerpoint/2010/main" val="477081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183643-25D0-4F04-D14A-CB2A47665D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7BBF-DD46-D449-880D-03A9B4F4A796}"/>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1375706-8CB0-767F-E182-C67CE9BD5AA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228D91-4206-7577-CAF2-2333233C16AB}"/>
              </a:ext>
            </a:extLst>
          </p:cNvPr>
          <p:cNvSpPr>
            <a:spLocks noGrp="1"/>
          </p:cNvSpPr>
          <p:nvPr>
            <p:ph type="sldNum" sz="quarter" idx="5"/>
          </p:nvPr>
        </p:nvSpPr>
        <p:spPr/>
        <p:txBody>
          <a:bodyPr/>
          <a:lstStyle/>
          <a:p>
            <a:fld id="{AD47C5F6-B947-4A20-99D3-6EF687674BA3}" type="slidenum">
              <a:rPr lang="en-US" smtClean="0"/>
              <a:t>31</a:t>
            </a:fld>
            <a:endParaRPr lang="en-US" dirty="0"/>
          </a:p>
        </p:txBody>
      </p:sp>
    </p:spTree>
    <p:extLst>
      <p:ext uri="{BB962C8B-B14F-4D97-AF65-F5344CB8AC3E}">
        <p14:creationId xmlns:p14="http://schemas.microsoft.com/office/powerpoint/2010/main" val="225422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22D0C-E6B1-906E-EE16-74F16A9BA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406DF-E0DD-B2BA-6295-F67DB82155F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159AE69-60B4-FBD7-4C9D-4FEB58F76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3D9854-B0E2-E516-CC08-93B5F1DEFBDB}"/>
              </a:ext>
            </a:extLst>
          </p:cNvPr>
          <p:cNvSpPr>
            <a:spLocks noGrp="1"/>
          </p:cNvSpPr>
          <p:nvPr>
            <p:ph type="sldNum" sz="quarter" idx="5"/>
          </p:nvPr>
        </p:nvSpPr>
        <p:spPr/>
        <p:txBody>
          <a:bodyPr/>
          <a:lstStyle/>
          <a:p>
            <a:fld id="{AD47C5F6-B947-4A20-99D3-6EF687674BA3}" type="slidenum">
              <a:rPr lang="en-US" smtClean="0"/>
              <a:t>32</a:t>
            </a:fld>
            <a:endParaRPr lang="en-US" dirty="0"/>
          </a:p>
        </p:txBody>
      </p:sp>
    </p:spTree>
    <p:extLst>
      <p:ext uri="{BB962C8B-B14F-4D97-AF65-F5344CB8AC3E}">
        <p14:creationId xmlns:p14="http://schemas.microsoft.com/office/powerpoint/2010/main" val="25816515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2F620-BEF4-80FA-C10D-774120D948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17B0A4-26F5-BA93-5DB5-11C81A9BC28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D803AB2-6379-2E71-B10C-3405DB4A6B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9603BE-C53C-BD9F-54D6-217E32B633CD}"/>
              </a:ext>
            </a:extLst>
          </p:cNvPr>
          <p:cNvSpPr>
            <a:spLocks noGrp="1"/>
          </p:cNvSpPr>
          <p:nvPr>
            <p:ph type="sldNum" sz="quarter" idx="5"/>
          </p:nvPr>
        </p:nvSpPr>
        <p:spPr/>
        <p:txBody>
          <a:bodyPr/>
          <a:lstStyle/>
          <a:p>
            <a:fld id="{AD47C5F6-B947-4A20-99D3-6EF687674BA3}" type="slidenum">
              <a:rPr lang="en-US" smtClean="0"/>
              <a:t>33</a:t>
            </a:fld>
            <a:endParaRPr lang="en-US" dirty="0"/>
          </a:p>
        </p:txBody>
      </p:sp>
    </p:spTree>
    <p:extLst>
      <p:ext uri="{BB962C8B-B14F-4D97-AF65-F5344CB8AC3E}">
        <p14:creationId xmlns:p14="http://schemas.microsoft.com/office/powerpoint/2010/main" val="41760164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4A0F2-C02A-9F14-DB75-A5DC0758D4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088F5-9F84-F290-320F-6FE600F8F21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EEABCA37-FB98-C044-56C1-B0454B757B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0E8D97-9F61-8F08-D712-9EC883F4B44E}"/>
              </a:ext>
            </a:extLst>
          </p:cNvPr>
          <p:cNvSpPr>
            <a:spLocks noGrp="1"/>
          </p:cNvSpPr>
          <p:nvPr>
            <p:ph type="sldNum" sz="quarter" idx="5"/>
          </p:nvPr>
        </p:nvSpPr>
        <p:spPr/>
        <p:txBody>
          <a:bodyPr/>
          <a:lstStyle/>
          <a:p>
            <a:fld id="{AD47C5F6-B947-4A20-99D3-6EF687674BA3}" type="slidenum">
              <a:rPr lang="en-US" smtClean="0"/>
              <a:t>34</a:t>
            </a:fld>
            <a:endParaRPr lang="en-US" dirty="0"/>
          </a:p>
        </p:txBody>
      </p:sp>
    </p:spTree>
    <p:extLst>
      <p:ext uri="{BB962C8B-B14F-4D97-AF65-F5344CB8AC3E}">
        <p14:creationId xmlns:p14="http://schemas.microsoft.com/office/powerpoint/2010/main" val="15221210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7C5F6-B947-4A20-99D3-6EF687674BA3}" type="slidenum">
              <a:rPr lang="en-US" smtClean="0"/>
              <a:t>35</a:t>
            </a:fld>
            <a:endParaRPr lang="en-US" dirty="0"/>
          </a:p>
        </p:txBody>
      </p:sp>
    </p:spTree>
    <p:extLst>
      <p:ext uri="{BB962C8B-B14F-4D97-AF65-F5344CB8AC3E}">
        <p14:creationId xmlns:p14="http://schemas.microsoft.com/office/powerpoint/2010/main" val="370111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4B2CD-AC0B-66EB-F25C-E7B71A8ADF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772BE4-4C6C-552E-2145-B0305B35D1CF}"/>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CAC58B5-9FA3-41D7-CA97-5CC7916BA7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8C626D-F9D8-CB93-F234-F18065454A9F}"/>
              </a:ext>
            </a:extLst>
          </p:cNvPr>
          <p:cNvSpPr>
            <a:spLocks noGrp="1"/>
          </p:cNvSpPr>
          <p:nvPr>
            <p:ph type="sldNum" sz="quarter" idx="5"/>
          </p:nvPr>
        </p:nvSpPr>
        <p:spPr/>
        <p:txBody>
          <a:bodyPr/>
          <a:lstStyle/>
          <a:p>
            <a:fld id="{AD47C5F6-B947-4A20-99D3-6EF687674BA3}" type="slidenum">
              <a:rPr lang="en-US" smtClean="0"/>
              <a:t>36</a:t>
            </a:fld>
            <a:endParaRPr lang="en-US" dirty="0"/>
          </a:p>
        </p:txBody>
      </p:sp>
    </p:spTree>
    <p:extLst>
      <p:ext uri="{BB962C8B-B14F-4D97-AF65-F5344CB8AC3E}">
        <p14:creationId xmlns:p14="http://schemas.microsoft.com/office/powerpoint/2010/main" val="42901857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EB18E-DF3C-7921-F31E-15CA096D93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DC79A-B71B-5B76-3C6D-2FDEE68844E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8F2ED8D-BA4E-8340-5CEC-0A0DE178EF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A130A07-9B47-9781-BCF7-D0707F3091E4}"/>
              </a:ext>
            </a:extLst>
          </p:cNvPr>
          <p:cNvSpPr>
            <a:spLocks noGrp="1"/>
          </p:cNvSpPr>
          <p:nvPr>
            <p:ph type="sldNum" sz="quarter" idx="5"/>
          </p:nvPr>
        </p:nvSpPr>
        <p:spPr/>
        <p:txBody>
          <a:bodyPr/>
          <a:lstStyle/>
          <a:p>
            <a:fld id="{AD47C5F6-B947-4A20-99D3-6EF687674BA3}" type="slidenum">
              <a:rPr lang="en-US" smtClean="0"/>
              <a:t>37</a:t>
            </a:fld>
            <a:endParaRPr lang="en-US" dirty="0"/>
          </a:p>
        </p:txBody>
      </p:sp>
    </p:spTree>
    <p:extLst>
      <p:ext uri="{BB962C8B-B14F-4D97-AF65-F5344CB8AC3E}">
        <p14:creationId xmlns:p14="http://schemas.microsoft.com/office/powerpoint/2010/main" val="31467145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6CDA4-CCD7-4568-5776-600294B288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4BBD8-2C8F-BD99-D3D3-4E0597EBE5B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736057E5-BB04-256C-6D07-8F738B74F12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8DDC842-73B2-B0CD-4112-CC1144B3C310}"/>
              </a:ext>
            </a:extLst>
          </p:cNvPr>
          <p:cNvSpPr>
            <a:spLocks noGrp="1"/>
          </p:cNvSpPr>
          <p:nvPr>
            <p:ph type="sldNum" sz="quarter" idx="5"/>
          </p:nvPr>
        </p:nvSpPr>
        <p:spPr/>
        <p:txBody>
          <a:bodyPr/>
          <a:lstStyle/>
          <a:p>
            <a:fld id="{AD47C5F6-B947-4A20-99D3-6EF687674BA3}" type="slidenum">
              <a:rPr lang="en-US" smtClean="0"/>
              <a:t>38</a:t>
            </a:fld>
            <a:endParaRPr lang="en-US" dirty="0"/>
          </a:p>
        </p:txBody>
      </p:sp>
    </p:spTree>
    <p:extLst>
      <p:ext uri="{BB962C8B-B14F-4D97-AF65-F5344CB8AC3E}">
        <p14:creationId xmlns:p14="http://schemas.microsoft.com/office/powerpoint/2010/main" val="399558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7216B-AD09-6466-9127-E4FC21C021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522278-8D9C-CA06-CE24-7E7BFBD68E7B}"/>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132BF80D-90A7-D0E7-08E4-5578C4C2CD0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3CE7E15-3F3C-2B86-5C3A-A97A2E38FEB4}"/>
              </a:ext>
            </a:extLst>
          </p:cNvPr>
          <p:cNvSpPr>
            <a:spLocks noGrp="1"/>
          </p:cNvSpPr>
          <p:nvPr>
            <p:ph type="sldNum" sz="quarter" idx="5"/>
          </p:nvPr>
        </p:nvSpPr>
        <p:spPr/>
        <p:txBody>
          <a:bodyPr/>
          <a:lstStyle/>
          <a:p>
            <a:fld id="{AD47C5F6-B947-4A20-99D3-6EF687674BA3}" type="slidenum">
              <a:rPr lang="en-US" smtClean="0"/>
              <a:t>39</a:t>
            </a:fld>
            <a:endParaRPr lang="en-US" dirty="0"/>
          </a:p>
        </p:txBody>
      </p:sp>
    </p:spTree>
    <p:extLst>
      <p:ext uri="{BB962C8B-B14F-4D97-AF65-F5344CB8AC3E}">
        <p14:creationId xmlns:p14="http://schemas.microsoft.com/office/powerpoint/2010/main" val="308868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47C5F6-B947-4A20-99D3-6EF687674BA3}" type="slidenum">
              <a:rPr lang="en-US" smtClean="0"/>
              <a:t>4</a:t>
            </a:fld>
            <a:endParaRPr lang="en-US" dirty="0"/>
          </a:p>
        </p:txBody>
      </p:sp>
    </p:spTree>
    <p:extLst>
      <p:ext uri="{BB962C8B-B14F-4D97-AF65-F5344CB8AC3E}">
        <p14:creationId xmlns:p14="http://schemas.microsoft.com/office/powerpoint/2010/main" val="1980042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F3C8-A762-C319-3CF3-E612D97F21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953A5-92D5-110C-2DC2-1FB593C2E329}"/>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3C90F93-194C-9D26-D607-BB16A1A3555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E994D1-F0BC-21C5-2D33-D106629DDF38}"/>
              </a:ext>
            </a:extLst>
          </p:cNvPr>
          <p:cNvSpPr>
            <a:spLocks noGrp="1"/>
          </p:cNvSpPr>
          <p:nvPr>
            <p:ph type="sldNum" sz="quarter" idx="5"/>
          </p:nvPr>
        </p:nvSpPr>
        <p:spPr/>
        <p:txBody>
          <a:bodyPr/>
          <a:lstStyle/>
          <a:p>
            <a:fld id="{AD47C5F6-B947-4A20-99D3-6EF687674BA3}" type="slidenum">
              <a:rPr lang="en-US" smtClean="0"/>
              <a:t>40</a:t>
            </a:fld>
            <a:endParaRPr lang="en-US" dirty="0"/>
          </a:p>
        </p:txBody>
      </p:sp>
    </p:spTree>
    <p:extLst>
      <p:ext uri="{BB962C8B-B14F-4D97-AF65-F5344CB8AC3E}">
        <p14:creationId xmlns:p14="http://schemas.microsoft.com/office/powerpoint/2010/main" val="2124025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3C870-FF85-DEFE-9B93-392BBBE8BE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036C7-5396-08FE-3953-F153D2AB7CBC}"/>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9D1E3AA-4AE2-5D38-ED01-F2D3CF308AA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1C20E5-41AD-0757-4774-5F7CAF817DAF}"/>
              </a:ext>
            </a:extLst>
          </p:cNvPr>
          <p:cNvSpPr>
            <a:spLocks noGrp="1"/>
          </p:cNvSpPr>
          <p:nvPr>
            <p:ph type="sldNum" sz="quarter" idx="5"/>
          </p:nvPr>
        </p:nvSpPr>
        <p:spPr/>
        <p:txBody>
          <a:bodyPr/>
          <a:lstStyle/>
          <a:p>
            <a:fld id="{AD47C5F6-B947-4A20-99D3-6EF687674BA3}" type="slidenum">
              <a:rPr lang="en-US" smtClean="0"/>
              <a:t>41</a:t>
            </a:fld>
            <a:endParaRPr lang="en-US" dirty="0"/>
          </a:p>
        </p:txBody>
      </p:sp>
    </p:spTree>
    <p:extLst>
      <p:ext uri="{BB962C8B-B14F-4D97-AF65-F5344CB8AC3E}">
        <p14:creationId xmlns:p14="http://schemas.microsoft.com/office/powerpoint/2010/main" val="18173759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B7BA43-FEBC-0AE3-E15E-41D31F0FD0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B42FE8-813D-B9D4-3C49-C9C7661B7AB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9F503C6A-CA65-F341-22E3-9F68C7B02F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C55F70-0D61-B979-F410-6E8DC30E6125}"/>
              </a:ext>
            </a:extLst>
          </p:cNvPr>
          <p:cNvSpPr>
            <a:spLocks noGrp="1"/>
          </p:cNvSpPr>
          <p:nvPr>
            <p:ph type="sldNum" sz="quarter" idx="5"/>
          </p:nvPr>
        </p:nvSpPr>
        <p:spPr/>
        <p:txBody>
          <a:bodyPr/>
          <a:lstStyle/>
          <a:p>
            <a:fld id="{AD47C5F6-B947-4A20-99D3-6EF687674BA3}" type="slidenum">
              <a:rPr lang="en-US" smtClean="0"/>
              <a:t>42</a:t>
            </a:fld>
            <a:endParaRPr lang="en-US" dirty="0"/>
          </a:p>
        </p:txBody>
      </p:sp>
    </p:spTree>
    <p:extLst>
      <p:ext uri="{BB962C8B-B14F-4D97-AF65-F5344CB8AC3E}">
        <p14:creationId xmlns:p14="http://schemas.microsoft.com/office/powerpoint/2010/main" val="42004150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EABDF-FC22-3777-B470-C91D156F7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354692-5765-24AC-434F-C1CF273CC73A}"/>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55D43494-F98E-B604-16E7-555646AD6E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4A5A36-932E-6D64-6308-411D969DEA8A}"/>
              </a:ext>
            </a:extLst>
          </p:cNvPr>
          <p:cNvSpPr>
            <a:spLocks noGrp="1"/>
          </p:cNvSpPr>
          <p:nvPr>
            <p:ph type="sldNum" sz="quarter" idx="5"/>
          </p:nvPr>
        </p:nvSpPr>
        <p:spPr/>
        <p:txBody>
          <a:bodyPr/>
          <a:lstStyle/>
          <a:p>
            <a:fld id="{AD47C5F6-B947-4A20-99D3-6EF687674BA3}" type="slidenum">
              <a:rPr lang="en-US" smtClean="0"/>
              <a:t>43</a:t>
            </a:fld>
            <a:endParaRPr lang="en-US" dirty="0"/>
          </a:p>
        </p:txBody>
      </p:sp>
    </p:spTree>
    <p:extLst>
      <p:ext uri="{BB962C8B-B14F-4D97-AF65-F5344CB8AC3E}">
        <p14:creationId xmlns:p14="http://schemas.microsoft.com/office/powerpoint/2010/main" val="42279208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01174-BECD-7A91-7368-DE96B71ADB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22524-BAF9-990B-4F72-55B4972185E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22C72E36-A6A9-9671-007B-EB3A2E3187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A87DED-6D26-C2DA-F706-ED1C65C2B14E}"/>
              </a:ext>
            </a:extLst>
          </p:cNvPr>
          <p:cNvSpPr>
            <a:spLocks noGrp="1"/>
          </p:cNvSpPr>
          <p:nvPr>
            <p:ph type="sldNum" sz="quarter" idx="5"/>
          </p:nvPr>
        </p:nvSpPr>
        <p:spPr/>
        <p:txBody>
          <a:bodyPr/>
          <a:lstStyle/>
          <a:p>
            <a:fld id="{AD47C5F6-B947-4A20-99D3-6EF687674BA3}" type="slidenum">
              <a:rPr lang="en-US" smtClean="0"/>
              <a:t>44</a:t>
            </a:fld>
            <a:endParaRPr lang="en-US" dirty="0"/>
          </a:p>
        </p:txBody>
      </p:sp>
    </p:spTree>
    <p:extLst>
      <p:ext uri="{BB962C8B-B14F-4D97-AF65-F5344CB8AC3E}">
        <p14:creationId xmlns:p14="http://schemas.microsoft.com/office/powerpoint/2010/main" val="3254464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D97A6-BE94-E68F-5DCF-9244FBABB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87740B-77ED-E4F4-23A7-AC321CD5A1A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32AE11A3-F46A-14F7-DDDD-6086A0744125}"/>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9A7F3036-09E5-4404-0F8B-DAB87C84B850}"/>
              </a:ext>
            </a:extLst>
          </p:cNvPr>
          <p:cNvSpPr>
            <a:spLocks noGrp="1"/>
          </p:cNvSpPr>
          <p:nvPr>
            <p:ph type="sldNum" sz="quarter" idx="5"/>
          </p:nvPr>
        </p:nvSpPr>
        <p:spPr/>
        <p:txBody>
          <a:bodyPr/>
          <a:lstStyle/>
          <a:p>
            <a:fld id="{AD47C5F6-B947-4A20-99D3-6EF687674BA3}" type="slidenum">
              <a:rPr lang="en-US" smtClean="0"/>
              <a:t>45</a:t>
            </a:fld>
            <a:endParaRPr lang="en-US" dirty="0"/>
          </a:p>
        </p:txBody>
      </p:sp>
    </p:spTree>
    <p:extLst>
      <p:ext uri="{BB962C8B-B14F-4D97-AF65-F5344CB8AC3E}">
        <p14:creationId xmlns:p14="http://schemas.microsoft.com/office/powerpoint/2010/main" val="8926378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defTabSz="942289"/>
            <a:endParaRPr lang="en-US" dirty="0"/>
          </a:p>
        </p:txBody>
      </p:sp>
      <p:sp>
        <p:nvSpPr>
          <p:cNvPr id="4" name="Slide Number Placeholder 3"/>
          <p:cNvSpPr>
            <a:spLocks noGrp="1"/>
          </p:cNvSpPr>
          <p:nvPr>
            <p:ph type="sldNum" sz="quarter" idx="5"/>
          </p:nvPr>
        </p:nvSpPr>
        <p:spPr/>
        <p:txBody>
          <a:bodyPr/>
          <a:lstStyle/>
          <a:p>
            <a:fld id="{AD47C5F6-B947-4A20-99D3-6EF687674BA3}" type="slidenum">
              <a:rPr lang="en-US" smtClean="0"/>
              <a:t>46</a:t>
            </a:fld>
            <a:endParaRPr lang="en-US" dirty="0"/>
          </a:p>
        </p:txBody>
      </p:sp>
    </p:spTree>
    <p:extLst>
      <p:ext uri="{BB962C8B-B14F-4D97-AF65-F5344CB8AC3E}">
        <p14:creationId xmlns:p14="http://schemas.microsoft.com/office/powerpoint/2010/main" val="3257793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76D30-EDC5-D55C-1009-E6F04A331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67FDD-BEBE-3C34-DEEE-4AA674E68C6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40E90467-6E9F-1566-5AB8-C7F92DA592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CA7A284-6E0A-3966-73AF-CF225212B982}"/>
              </a:ext>
            </a:extLst>
          </p:cNvPr>
          <p:cNvSpPr>
            <a:spLocks noGrp="1"/>
          </p:cNvSpPr>
          <p:nvPr>
            <p:ph type="sldNum" sz="quarter" idx="5"/>
          </p:nvPr>
        </p:nvSpPr>
        <p:spPr/>
        <p:txBody>
          <a:bodyPr/>
          <a:lstStyle/>
          <a:p>
            <a:fld id="{AD47C5F6-B947-4A20-99D3-6EF687674BA3}" type="slidenum">
              <a:rPr lang="en-US" smtClean="0"/>
              <a:t>5</a:t>
            </a:fld>
            <a:endParaRPr lang="en-US" dirty="0"/>
          </a:p>
        </p:txBody>
      </p:sp>
    </p:spTree>
    <p:extLst>
      <p:ext uri="{BB962C8B-B14F-4D97-AF65-F5344CB8AC3E}">
        <p14:creationId xmlns:p14="http://schemas.microsoft.com/office/powerpoint/2010/main" val="3639496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19307-9BF7-9E04-E5D7-AB01108287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2A4FF2-20D9-836B-6776-4701BAC11EE2}"/>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3005820-24DA-D58B-16B0-02ACBC60E1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5E279E-8AE5-66D6-E2EE-14B1F93AB6EF}"/>
              </a:ext>
            </a:extLst>
          </p:cNvPr>
          <p:cNvSpPr>
            <a:spLocks noGrp="1"/>
          </p:cNvSpPr>
          <p:nvPr>
            <p:ph type="sldNum" sz="quarter" idx="5"/>
          </p:nvPr>
        </p:nvSpPr>
        <p:spPr/>
        <p:txBody>
          <a:bodyPr/>
          <a:lstStyle/>
          <a:p>
            <a:fld id="{AD47C5F6-B947-4A20-99D3-6EF687674BA3}" type="slidenum">
              <a:rPr lang="en-US" smtClean="0"/>
              <a:t>6</a:t>
            </a:fld>
            <a:endParaRPr lang="en-US" dirty="0"/>
          </a:p>
        </p:txBody>
      </p:sp>
    </p:spTree>
    <p:extLst>
      <p:ext uri="{BB962C8B-B14F-4D97-AF65-F5344CB8AC3E}">
        <p14:creationId xmlns:p14="http://schemas.microsoft.com/office/powerpoint/2010/main" val="3849607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47C5F6-B947-4A20-99D3-6EF687674BA3}" type="slidenum">
              <a:rPr lang="en-US" smtClean="0"/>
              <a:t>7</a:t>
            </a:fld>
            <a:endParaRPr lang="en-US" dirty="0"/>
          </a:p>
        </p:txBody>
      </p:sp>
    </p:spTree>
    <p:extLst>
      <p:ext uri="{BB962C8B-B14F-4D97-AF65-F5344CB8AC3E}">
        <p14:creationId xmlns:p14="http://schemas.microsoft.com/office/powerpoint/2010/main" val="4063278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77EB5-E03F-2C99-0925-3020E01DD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AAA9D-D76F-627E-66D7-20DE13B33E31}"/>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041DCEAF-A75E-ACBD-FB32-02FFDC00CA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56A3D79A-1256-EF09-4098-DC7A6EE01689}"/>
              </a:ext>
            </a:extLst>
          </p:cNvPr>
          <p:cNvSpPr>
            <a:spLocks noGrp="1"/>
          </p:cNvSpPr>
          <p:nvPr>
            <p:ph type="sldNum" sz="quarter" idx="5"/>
          </p:nvPr>
        </p:nvSpPr>
        <p:spPr/>
        <p:txBody>
          <a:bodyPr/>
          <a:lstStyle/>
          <a:p>
            <a:fld id="{AD47C5F6-B947-4A20-99D3-6EF687674BA3}" type="slidenum">
              <a:rPr lang="en-US" smtClean="0"/>
              <a:t>8</a:t>
            </a:fld>
            <a:endParaRPr lang="en-US" dirty="0"/>
          </a:p>
        </p:txBody>
      </p:sp>
    </p:spTree>
    <p:extLst>
      <p:ext uri="{BB962C8B-B14F-4D97-AF65-F5344CB8AC3E}">
        <p14:creationId xmlns:p14="http://schemas.microsoft.com/office/powerpoint/2010/main" val="1285983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CA0BE-F0F3-A515-7640-096934C44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260DFF-CEA9-0ACF-2167-44CE3F4FFB8E}"/>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6CCBB219-55DF-5D97-3F1C-60D0C4AC7B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362903-EACB-2EC4-2CFA-71FD8EDE5035}"/>
              </a:ext>
            </a:extLst>
          </p:cNvPr>
          <p:cNvSpPr>
            <a:spLocks noGrp="1"/>
          </p:cNvSpPr>
          <p:nvPr>
            <p:ph type="sldNum" sz="quarter" idx="5"/>
          </p:nvPr>
        </p:nvSpPr>
        <p:spPr/>
        <p:txBody>
          <a:bodyPr/>
          <a:lstStyle/>
          <a:p>
            <a:fld id="{AD47C5F6-B947-4A20-99D3-6EF687674BA3}" type="slidenum">
              <a:rPr lang="en-US" smtClean="0"/>
              <a:t>9</a:t>
            </a:fld>
            <a:endParaRPr lang="en-US" dirty="0"/>
          </a:p>
        </p:txBody>
      </p:sp>
    </p:spTree>
    <p:extLst>
      <p:ext uri="{BB962C8B-B14F-4D97-AF65-F5344CB8AC3E}">
        <p14:creationId xmlns:p14="http://schemas.microsoft.com/office/powerpoint/2010/main" val="648334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57200" y="6356350"/>
            <a:ext cx="8229600" cy="365125"/>
          </a:xfrm>
        </p:spPr>
        <p:txBody>
          <a:bodyPr/>
          <a:lstStyle/>
          <a:p>
            <a:r>
              <a:rPr lang="fr-FR" dirty="0"/>
              <a:t>Context | Intervention | Operations | Evaluation | Interpretation | Application | Reflection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4/16/2026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grpSp>
        <p:nvGrpSpPr>
          <p:cNvPr id="3" name="Group 3"/>
          <p:cNvGrpSpPr/>
          <p:nvPr/>
        </p:nvGrpSpPr>
        <p:grpSpPr>
          <a:xfrm>
            <a:off x="0" y="0"/>
            <a:ext cx="3086100" cy="10287000"/>
            <a:chOff x="0" y="0"/>
            <a:chExt cx="812800" cy="2709333"/>
          </a:xfrm>
        </p:grpSpPr>
        <p:sp>
          <p:nvSpPr>
            <p:cNvPr id="4" name="Freeform 4"/>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36395"/>
            </a:solidFill>
          </p:spPr>
          <p:txBody>
            <a:bodyPr/>
            <a:lstStyle/>
            <a:p>
              <a:endParaRPr lang="en-US" dirty="0"/>
            </a:p>
          </p:txBody>
        </p:sp>
        <p:sp>
          <p:nvSpPr>
            <p:cNvPr id="5" name="TextBox 5"/>
            <p:cNvSpPr txBox="1"/>
            <p:nvPr/>
          </p:nvSpPr>
          <p:spPr>
            <a:xfrm>
              <a:off x="0" y="-57150"/>
              <a:ext cx="812800" cy="2766483"/>
            </a:xfrm>
            <a:prstGeom prst="rect">
              <a:avLst/>
            </a:prstGeom>
          </p:spPr>
          <p:txBody>
            <a:bodyPr lIns="50800" tIns="50800" rIns="50800" bIns="50800" rtlCol="0" anchor="ctr"/>
            <a:lstStyle/>
            <a:p>
              <a:pPr algn="ctr">
                <a:lnSpc>
                  <a:spcPts val="2659"/>
                </a:lnSpc>
              </a:pPr>
              <a:endParaRPr dirty="0"/>
            </a:p>
          </p:txBody>
        </p:sp>
      </p:grpSp>
      <p:sp>
        <p:nvSpPr>
          <p:cNvPr id="6" name="AutoShape 6"/>
          <p:cNvSpPr/>
          <p:nvPr/>
        </p:nvSpPr>
        <p:spPr>
          <a:xfrm flipV="1">
            <a:off x="3648322" y="5573006"/>
            <a:ext cx="9687995" cy="20505"/>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7" name="Freeform 7"/>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10" name="TextBox 10"/>
          <p:cNvSpPr txBox="1"/>
          <p:nvPr/>
        </p:nvSpPr>
        <p:spPr>
          <a:xfrm>
            <a:off x="3648322" y="3965971"/>
            <a:ext cx="13653864" cy="1477328"/>
          </a:xfrm>
          <a:prstGeom prst="rect">
            <a:avLst/>
          </a:prstGeom>
        </p:spPr>
        <p:txBody>
          <a:bodyPr wrap="square" lIns="0" tIns="0" rIns="0" bIns="0" rtlCol="0" anchor="t">
            <a:spAutoFit/>
          </a:bodyPr>
          <a:lstStyle/>
          <a:p>
            <a:pPr>
              <a:spcBef>
                <a:spcPct val="0"/>
              </a:spcBef>
            </a:pPr>
            <a:r>
              <a:rPr lang="en-US" sz="4800" dirty="0">
                <a:solidFill>
                  <a:srgbClr val="036395"/>
                </a:solidFill>
                <a:latin typeface="+mj-lt"/>
              </a:rPr>
              <a:t>Enhancing Organizational Engagement </a:t>
            </a:r>
          </a:p>
          <a:p>
            <a:pPr>
              <a:spcBef>
                <a:spcPct val="0"/>
              </a:spcBef>
            </a:pPr>
            <a:r>
              <a:rPr lang="en-US" sz="4800" dirty="0">
                <a:solidFill>
                  <a:srgbClr val="036395"/>
                </a:solidFill>
                <a:latin typeface="+mj-lt"/>
              </a:rPr>
              <a:t>First Friday Education and Professional Development</a:t>
            </a:r>
          </a:p>
        </p:txBody>
      </p:sp>
      <p:sp>
        <p:nvSpPr>
          <p:cNvPr id="11" name="TextBox 11"/>
          <p:cNvSpPr txBox="1"/>
          <p:nvPr/>
        </p:nvSpPr>
        <p:spPr>
          <a:xfrm>
            <a:off x="3648322" y="5822111"/>
            <a:ext cx="11770135" cy="1602683"/>
          </a:xfrm>
          <a:prstGeom prst="rect">
            <a:avLst/>
          </a:prstGeom>
        </p:spPr>
        <p:txBody>
          <a:bodyPr lIns="0" tIns="0" rIns="0" bIns="0" rtlCol="0" anchor="t">
            <a:spAutoFit/>
          </a:bodyPr>
          <a:lstStyle/>
          <a:p>
            <a:pPr marL="250808" lvl="1">
              <a:lnSpc>
                <a:spcPct val="105000"/>
              </a:lnSpc>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Donna M. Fahey, MSN, MFA, RN, AHN-BC, CHPN, CNL</a:t>
            </a:r>
          </a:p>
          <a:p>
            <a:pPr marL="250808" lvl="1">
              <a:lnSpc>
                <a:spcPct val="105000"/>
              </a:lnSpc>
            </a:pP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Director, Boccolini Institute</a:t>
            </a:r>
          </a:p>
          <a:p>
            <a:pPr marL="250808" lvl="1">
              <a:lnSpc>
                <a:spcPts val="3252"/>
              </a:lnSpc>
            </a:pPr>
            <a:endPar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A4713B9D-66D0-68E4-674E-E4FF878D25B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536260" y="635239"/>
            <a:ext cx="8205492" cy="2130358"/>
          </a:xfrm>
          <a:prstGeom prst="rect">
            <a:avLst/>
          </a:prstGeom>
        </p:spPr>
      </p:pic>
      <p:pic>
        <p:nvPicPr>
          <p:cNvPr id="9" name="Picture 8">
            <a:extLst>
              <a:ext uri="{FF2B5EF4-FFF2-40B4-BE49-F238E27FC236}">
                <a16:creationId xmlns:a16="http://schemas.microsoft.com/office/drawing/2014/main" id="{00ED59E2-56C9-C4DE-BCD4-F4FF21660F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7093656"/>
            <a:ext cx="2286000" cy="5644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AFB612-C14D-8730-80A1-B8ABCF5D0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029" y="1154843"/>
            <a:ext cx="14445575" cy="8533908"/>
          </a:xfrm>
          <a:prstGeom prst="rect">
            <a:avLst/>
          </a:prstGeom>
        </p:spPr>
      </p:pic>
      <p:sp>
        <p:nvSpPr>
          <p:cNvPr id="4" name="TextBox 3">
            <a:extLst>
              <a:ext uri="{FF2B5EF4-FFF2-40B4-BE49-F238E27FC236}">
                <a16:creationId xmlns:a16="http://schemas.microsoft.com/office/drawing/2014/main" id="{3B42DD3E-8E90-A9C2-DBE4-85047F52CC23}"/>
              </a:ext>
            </a:extLst>
          </p:cNvPr>
          <p:cNvSpPr txBox="1"/>
          <p:nvPr/>
        </p:nvSpPr>
        <p:spPr>
          <a:xfrm>
            <a:off x="2896071" y="9733002"/>
            <a:ext cx="12495857" cy="415498"/>
          </a:xfrm>
          <a:prstGeom prst="rect">
            <a:avLst/>
          </a:prstGeom>
          <a:noFill/>
        </p:spPr>
        <p:txBody>
          <a:bodyPr wrap="none" rtlCol="0">
            <a:spAutoFit/>
          </a:bodyPr>
          <a:lstStyle/>
          <a:p>
            <a:pPr algn="ctr"/>
            <a:r>
              <a:rPr lang="en-US" sz="2100"/>
              <a:t>Each modality addresses a different dimension of culture – but all operate within the same predictable structure.</a:t>
            </a:r>
            <a:endParaRPr lang="en-US" sz="2100" dirty="0"/>
          </a:p>
        </p:txBody>
      </p:sp>
      <p:pic>
        <p:nvPicPr>
          <p:cNvPr id="8" name="Picture 7">
            <a:extLst>
              <a:ext uri="{FF2B5EF4-FFF2-40B4-BE49-F238E27FC236}">
                <a16:creationId xmlns:a16="http://schemas.microsoft.com/office/drawing/2014/main" id="{AE294E00-CB4F-BFF8-85DB-F487524B97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584781" y="369072"/>
            <a:ext cx="7118438" cy="1578237"/>
          </a:xfrm>
          <a:prstGeom prst="rect">
            <a:avLst/>
          </a:prstGeom>
        </p:spPr>
      </p:pic>
    </p:spTree>
    <p:extLst>
      <p:ext uri="{BB962C8B-B14F-4D97-AF65-F5344CB8AC3E}">
        <p14:creationId xmlns:p14="http://schemas.microsoft.com/office/powerpoint/2010/main" val="360842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21A45-270E-9C24-7975-9542F01337F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EAC94C-2DB0-33F0-C69B-7ECF8B2F7F4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2D8E4003-71E1-F222-0AF1-6608BC33AE87}"/>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A19C89DF-4F3E-631C-84E3-56DDD0E5D7F5}"/>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611942B3-9073-E731-56EC-A1349AC699F7}"/>
              </a:ext>
            </a:extLst>
          </p:cNvPr>
          <p:cNvSpPr>
            <a:spLocks noGrp="1"/>
          </p:cNvSpPr>
          <p:nvPr>
            <p:ph type="title"/>
          </p:nvPr>
        </p:nvSpPr>
        <p:spPr>
          <a:xfrm>
            <a:off x="1029792" y="880885"/>
            <a:ext cx="15658008" cy="1143000"/>
          </a:xfrm>
        </p:spPr>
        <p:txBody>
          <a:bodyPr/>
          <a:lstStyle/>
          <a:p>
            <a:pPr algn="l"/>
            <a:r>
              <a:rPr lang="en-US" b="1" dirty="0">
                <a:solidFill>
                  <a:srgbClr val="036395"/>
                </a:solidFill>
              </a:rPr>
              <a:t>Pause and Reflect</a:t>
            </a:r>
          </a:p>
        </p:txBody>
      </p:sp>
      <p:sp>
        <p:nvSpPr>
          <p:cNvPr id="9" name="Content Placeholder 8">
            <a:extLst>
              <a:ext uri="{FF2B5EF4-FFF2-40B4-BE49-F238E27FC236}">
                <a16:creationId xmlns:a16="http://schemas.microsoft.com/office/drawing/2014/main" id="{1DF73489-5594-37BB-483C-44DB45F3AC8F}"/>
              </a:ext>
            </a:extLst>
          </p:cNvPr>
          <p:cNvSpPr>
            <a:spLocks noGrp="1"/>
          </p:cNvSpPr>
          <p:nvPr>
            <p:ph idx="1"/>
          </p:nvPr>
        </p:nvSpPr>
        <p:spPr>
          <a:xfrm>
            <a:off x="1029792" y="2705101"/>
            <a:ext cx="15658008" cy="6701014"/>
          </a:xfrm>
        </p:spPr>
        <p:txBody>
          <a:bodyPr>
            <a:normAutofit/>
          </a:bodyPr>
          <a:lstStyle/>
          <a:p>
            <a:pPr>
              <a:lnSpc>
                <a:spcPct val="113000"/>
              </a:lnSpc>
              <a:spcBef>
                <a:spcPts val="600"/>
              </a:spcBef>
            </a:pPr>
            <a:r>
              <a:rPr lang="en-US" sz="3600" dirty="0"/>
              <a:t>Think about a time when something you learned in conversation with colleagues, maybe a story, a phrase, or an example, stayed with you and influenced how you approached a patient or family later. </a:t>
            </a:r>
          </a:p>
          <a:p>
            <a:pPr>
              <a:lnSpc>
                <a:spcPct val="113000"/>
              </a:lnSpc>
              <a:spcBef>
                <a:spcPts val="600"/>
              </a:spcBef>
            </a:pPr>
            <a:r>
              <a:rPr lang="en-US" sz="3600" dirty="0"/>
              <a:t>What made that moment stick?</a:t>
            </a:r>
          </a:p>
          <a:p>
            <a:pPr>
              <a:lnSpc>
                <a:spcPct val="113000"/>
              </a:lnSpc>
              <a:spcBef>
                <a:spcPts val="600"/>
              </a:spcBef>
            </a:pPr>
            <a:r>
              <a:rPr lang="en-US" sz="3600" dirty="0"/>
              <a:t>Was it the information… or was it the </a:t>
            </a:r>
            <a:r>
              <a:rPr lang="en-US" sz="3600" b="1" dirty="0"/>
              <a:t>people and the setting where you encountered it?</a:t>
            </a:r>
            <a:endParaRPr lang="en-US" sz="3600" dirty="0"/>
          </a:p>
        </p:txBody>
      </p:sp>
      <p:sp>
        <p:nvSpPr>
          <p:cNvPr id="3" name="Freeform 7">
            <a:extLst>
              <a:ext uri="{FF2B5EF4-FFF2-40B4-BE49-F238E27FC236}">
                <a16:creationId xmlns:a16="http://schemas.microsoft.com/office/drawing/2014/main" id="{4CFC344C-7556-E2C8-A23A-29731B3EB710}"/>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93158C8E-2AD1-AA09-9B97-EA69DA57C513}"/>
              </a:ext>
            </a:extLst>
          </p:cNvPr>
          <p:cNvSpPr txBox="1"/>
          <p:nvPr/>
        </p:nvSpPr>
        <p:spPr>
          <a:xfrm>
            <a:off x="1007803" y="9562873"/>
            <a:ext cx="16272394" cy="400110"/>
          </a:xfrm>
          <a:prstGeom prst="rect">
            <a:avLst/>
          </a:prstGeom>
          <a:noFill/>
        </p:spPr>
        <p:txBody>
          <a:bodyPr wrap="square" rtlCol="0">
            <a:spAutoFit/>
          </a:bodyPr>
          <a:lstStyle/>
          <a:p>
            <a:r>
              <a:rPr lang="fr-FR" sz="2000" dirty="0"/>
              <a:t>Contex</a:t>
            </a:r>
            <a:r>
              <a:rPr lang="fr-FR" sz="2000" b="1" dirty="0">
                <a:solidFill>
                  <a:schemeClr val="tx2"/>
                </a:solidFill>
              </a:rPr>
              <a:t>t</a:t>
            </a:r>
            <a:r>
              <a:rPr lang="fr-FR" sz="2000" dirty="0"/>
              <a:t> |</a:t>
            </a:r>
            <a:r>
              <a:rPr lang="fr-FR" sz="2000" b="1" dirty="0">
                <a:solidFill>
                  <a:schemeClr val="tx2"/>
                </a:solidFill>
              </a:rPr>
              <a:t> Intervention </a:t>
            </a:r>
            <a:r>
              <a:rPr lang="fr-FR" sz="2000" dirty="0"/>
              <a:t>| Operations | Evaluation | Interpretation | Application | Future Direction</a:t>
            </a:r>
            <a:endParaRPr lang="en-US" sz="2000" dirty="0"/>
          </a:p>
        </p:txBody>
      </p:sp>
    </p:spTree>
    <p:extLst>
      <p:ext uri="{BB962C8B-B14F-4D97-AF65-F5344CB8AC3E}">
        <p14:creationId xmlns:p14="http://schemas.microsoft.com/office/powerpoint/2010/main" val="1611985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EEFC7C7-6972-744C-0936-F560F2B5F24D}"/>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C6493B1-D120-AF67-9F90-FEE1B58010DB}"/>
              </a:ext>
            </a:extLst>
          </p:cNvPr>
          <p:cNvPicPr>
            <a:picLocks noChangeAspect="1"/>
          </p:cNvPicPr>
          <p:nvPr/>
        </p:nvPicPr>
        <p:blipFill>
          <a:blip r:embed="rId3"/>
          <a:stretch>
            <a:fillRect/>
          </a:stretch>
        </p:blipFill>
        <p:spPr>
          <a:xfrm>
            <a:off x="3048000" y="324017"/>
            <a:ext cx="12649200" cy="8854437"/>
          </a:xfrm>
          <a:prstGeom prst="rect">
            <a:avLst/>
          </a:prstGeom>
        </p:spPr>
      </p:pic>
      <p:sp>
        <p:nvSpPr>
          <p:cNvPr id="4" name="AutoShape 4">
            <a:extLst>
              <a:ext uri="{FF2B5EF4-FFF2-40B4-BE49-F238E27FC236}">
                <a16:creationId xmlns:a16="http://schemas.microsoft.com/office/drawing/2014/main" id="{7E35055F-668E-FEC2-9D68-3CBD6E8F39F1}"/>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3" name="Freeform 7">
            <a:extLst>
              <a:ext uri="{FF2B5EF4-FFF2-40B4-BE49-F238E27FC236}">
                <a16:creationId xmlns:a16="http://schemas.microsoft.com/office/drawing/2014/main" id="{EFBECEE0-BD77-BC89-5CCA-A5BE3013E405}"/>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2" name="TextBox 1">
            <a:extLst>
              <a:ext uri="{FF2B5EF4-FFF2-40B4-BE49-F238E27FC236}">
                <a16:creationId xmlns:a16="http://schemas.microsoft.com/office/drawing/2014/main" id="{8DDE80E2-C888-EA96-4D11-6C4D94A597B2}"/>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
        <p:nvSpPr>
          <p:cNvPr id="5" name="Star: 5 Points 4">
            <a:extLst>
              <a:ext uri="{FF2B5EF4-FFF2-40B4-BE49-F238E27FC236}">
                <a16:creationId xmlns:a16="http://schemas.microsoft.com/office/drawing/2014/main" id="{51F4E56A-1CF7-4CB3-AB94-8D44C3697636}"/>
              </a:ext>
            </a:extLst>
          </p:cNvPr>
          <p:cNvSpPr/>
          <p:nvPr/>
        </p:nvSpPr>
        <p:spPr>
          <a:xfrm>
            <a:off x="1752600" y="1982910"/>
            <a:ext cx="1295400" cy="1143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5307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DBD64-4093-D793-7896-D222A5D53747}"/>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D330A644-454D-7222-0D8C-4A43FFFC3744}"/>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pic>
        <p:nvPicPr>
          <p:cNvPr id="7" name="Content Placeholder 6">
            <a:extLst>
              <a:ext uri="{FF2B5EF4-FFF2-40B4-BE49-F238E27FC236}">
                <a16:creationId xmlns:a16="http://schemas.microsoft.com/office/drawing/2014/main" id="{D13052B3-024E-2153-15B8-C08F31F4106B}"/>
              </a:ext>
            </a:extLst>
          </p:cNvPr>
          <p:cNvPicPr>
            <a:picLocks noGrp="1" noChangeAspect="1"/>
          </p:cNvPicPr>
          <p:nvPr>
            <p:ph idx="4294967295"/>
          </p:nvPr>
        </p:nvPicPr>
        <p:blipFill>
          <a:blip r:embed="rId3"/>
          <a:stretch>
            <a:fillRect/>
          </a:stretch>
        </p:blipFill>
        <p:spPr>
          <a:xfrm>
            <a:off x="2895600" y="271199"/>
            <a:ext cx="12175092" cy="9011408"/>
          </a:xfrm>
          <a:prstGeom prst="rect">
            <a:avLst/>
          </a:prstGeom>
        </p:spPr>
      </p:pic>
      <p:sp>
        <p:nvSpPr>
          <p:cNvPr id="3" name="Freeform 7">
            <a:extLst>
              <a:ext uri="{FF2B5EF4-FFF2-40B4-BE49-F238E27FC236}">
                <a16:creationId xmlns:a16="http://schemas.microsoft.com/office/drawing/2014/main" id="{FB28A357-7A58-5087-2578-D5BF88B107EB}"/>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5" name="Star: 5 Points 4">
            <a:extLst>
              <a:ext uri="{FF2B5EF4-FFF2-40B4-BE49-F238E27FC236}">
                <a16:creationId xmlns:a16="http://schemas.microsoft.com/office/drawing/2014/main" id="{DDEEEB42-3D37-0A63-F6F8-1A5AC0665267}"/>
              </a:ext>
            </a:extLst>
          </p:cNvPr>
          <p:cNvSpPr/>
          <p:nvPr/>
        </p:nvSpPr>
        <p:spPr>
          <a:xfrm>
            <a:off x="1676400" y="1638300"/>
            <a:ext cx="1295400" cy="11430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968D80-291C-1CEA-6F19-A49B5BCF23B6}"/>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Tree>
    <p:extLst>
      <p:ext uri="{BB962C8B-B14F-4D97-AF65-F5344CB8AC3E}">
        <p14:creationId xmlns:p14="http://schemas.microsoft.com/office/powerpoint/2010/main" val="3619265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9A63D-4AF0-CEE3-B28E-6CE7DE67F1AC}"/>
            </a:ext>
          </a:extLst>
        </p:cNvPr>
        <p:cNvGrpSpPr/>
        <p:nvPr/>
      </p:nvGrpSpPr>
      <p:grpSpPr>
        <a:xfrm>
          <a:off x="0" y="0"/>
          <a:ext cx="0" cy="0"/>
          <a:chOff x="0" y="0"/>
          <a:chExt cx="0" cy="0"/>
        </a:xfrm>
      </p:grpSpPr>
      <p:sp>
        <p:nvSpPr>
          <p:cNvPr id="4" name="AutoShape 4">
            <a:extLst>
              <a:ext uri="{FF2B5EF4-FFF2-40B4-BE49-F238E27FC236}">
                <a16:creationId xmlns:a16="http://schemas.microsoft.com/office/drawing/2014/main" id="{EF3C9D33-185A-9359-3D92-271A26D53C3C}"/>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3" name="Freeform 7">
            <a:extLst>
              <a:ext uri="{FF2B5EF4-FFF2-40B4-BE49-F238E27FC236}">
                <a16:creationId xmlns:a16="http://schemas.microsoft.com/office/drawing/2014/main" id="{95AAC9B9-3CBD-491F-B34D-5CF1A5CDDB26}"/>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3"/>
            <a:stretch>
              <a:fillRect/>
            </a:stretch>
          </a:blipFill>
        </p:spPr>
        <p:txBody>
          <a:bodyPr/>
          <a:lstStyle/>
          <a:p>
            <a:endParaRPr lang="en-US" dirty="0"/>
          </a:p>
        </p:txBody>
      </p:sp>
      <p:pic>
        <p:nvPicPr>
          <p:cNvPr id="7" name="Picture 6">
            <a:extLst>
              <a:ext uri="{FF2B5EF4-FFF2-40B4-BE49-F238E27FC236}">
                <a16:creationId xmlns:a16="http://schemas.microsoft.com/office/drawing/2014/main" id="{1305719E-368A-DF72-CCB7-0DD73FDBBE2B}"/>
              </a:ext>
            </a:extLst>
          </p:cNvPr>
          <p:cNvPicPr>
            <a:picLocks noChangeAspect="1"/>
          </p:cNvPicPr>
          <p:nvPr/>
        </p:nvPicPr>
        <p:blipFill>
          <a:blip r:embed="rId4"/>
          <a:stretch>
            <a:fillRect/>
          </a:stretch>
        </p:blipFill>
        <p:spPr>
          <a:xfrm>
            <a:off x="1905000" y="190500"/>
            <a:ext cx="14491707" cy="8970367"/>
          </a:xfrm>
          <a:prstGeom prst="rect">
            <a:avLst/>
          </a:prstGeom>
        </p:spPr>
      </p:pic>
      <p:sp>
        <p:nvSpPr>
          <p:cNvPr id="5" name="Star: 5 Points 4">
            <a:extLst>
              <a:ext uri="{FF2B5EF4-FFF2-40B4-BE49-F238E27FC236}">
                <a16:creationId xmlns:a16="http://schemas.microsoft.com/office/drawing/2014/main" id="{6ACEDB92-072F-4847-B407-689F7D0D2C74}"/>
              </a:ext>
            </a:extLst>
          </p:cNvPr>
          <p:cNvSpPr/>
          <p:nvPr/>
        </p:nvSpPr>
        <p:spPr>
          <a:xfrm>
            <a:off x="838200" y="3763996"/>
            <a:ext cx="1371600" cy="1295400"/>
          </a:xfrm>
          <a:prstGeom prst="star5">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A3000F7-1937-350B-DD65-BE37930D00AE}"/>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Tree>
    <p:extLst>
      <p:ext uri="{BB962C8B-B14F-4D97-AF65-F5344CB8AC3E}">
        <p14:creationId xmlns:p14="http://schemas.microsoft.com/office/powerpoint/2010/main" val="1088903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48BAC-2886-806B-6F64-25D58F6A34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FFD98E1-8801-BBA2-4DB8-9310DD8E39B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216D7765-3322-DB02-2C2C-EB20B2037918}"/>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D1D05E80-A33F-B6F4-1766-BE2EFBF437F5}"/>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E5AC6B3B-A175-E850-C080-D9519ED27625}"/>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Afternoon Matinee (2025 Series)</a:t>
            </a:r>
          </a:p>
        </p:txBody>
      </p:sp>
      <p:sp>
        <p:nvSpPr>
          <p:cNvPr id="9" name="Content Placeholder 8">
            <a:extLst>
              <a:ext uri="{FF2B5EF4-FFF2-40B4-BE49-F238E27FC236}">
                <a16:creationId xmlns:a16="http://schemas.microsoft.com/office/drawing/2014/main" id="{27C6718B-8F97-F643-F803-1FD52FCBE948}"/>
              </a:ext>
            </a:extLst>
          </p:cNvPr>
          <p:cNvSpPr>
            <a:spLocks noGrp="1"/>
          </p:cNvSpPr>
          <p:nvPr>
            <p:ph idx="1"/>
          </p:nvPr>
        </p:nvSpPr>
        <p:spPr>
          <a:xfrm>
            <a:off x="1029792" y="2705100"/>
            <a:ext cx="15658008" cy="7378710"/>
          </a:xfrm>
        </p:spPr>
        <p:txBody>
          <a:bodyPr>
            <a:normAutofit/>
          </a:bodyPr>
          <a:lstStyle/>
          <a:p>
            <a:pPr marL="0" indent="0">
              <a:buNone/>
            </a:pPr>
            <a:r>
              <a:rPr lang="en-US" b="1" dirty="0"/>
              <a:t>May 2, 2025 ~ The Interdisciplinary Team (IDT): Roles and Responsibilities</a:t>
            </a:r>
            <a:r>
              <a:rPr lang="en-US" dirty="0"/>
              <a:t> </a:t>
            </a:r>
          </a:p>
          <a:p>
            <a:r>
              <a:rPr lang="en-US" dirty="0"/>
              <a:t>Samaritan’s first training video on the Roles &amp; Responsibilities of the Interprofessional Team.   Featuring: Angela Marinucci, Charity Jones, Charlie Massaquoi, Chrissy Stout, Joe DeSantis, Kim Rumaker, Lisa DiCerta, Marci DeCosmo, Sara Pagliaro, Shery Fosay, and Theresa Robinson </a:t>
            </a:r>
          </a:p>
          <a:p>
            <a:endParaRPr lang="en-US" dirty="0"/>
          </a:p>
          <a:p>
            <a:pPr marL="0" indent="0">
              <a:buNone/>
            </a:pPr>
            <a:r>
              <a:rPr lang="en-US" b="1" dirty="0"/>
              <a:t>August 1, 2025 </a:t>
            </a:r>
            <a:r>
              <a:rPr lang="en-US" dirty="0"/>
              <a:t>~ </a:t>
            </a:r>
            <a:r>
              <a:rPr lang="en-US" b="1" dirty="0"/>
              <a:t>Caregiving</a:t>
            </a:r>
            <a:endParaRPr lang="en-US" dirty="0"/>
          </a:p>
          <a:p>
            <a:r>
              <a:rPr lang="en-US" dirty="0"/>
              <a:t>Executive Producer Bradley Cooper ~ the story of paid and unpaid caregivers navigating the challenges and joys of this deeply meaningful work. Intertwining intimate personal stories with the untold history of caregiving, the documentary reveals the state and the stakes of care in America today.</a:t>
            </a:r>
          </a:p>
          <a:p>
            <a:endParaRPr lang="en-US" dirty="0"/>
          </a:p>
        </p:txBody>
      </p:sp>
      <p:sp>
        <p:nvSpPr>
          <p:cNvPr id="3" name="Freeform 7">
            <a:extLst>
              <a:ext uri="{FF2B5EF4-FFF2-40B4-BE49-F238E27FC236}">
                <a16:creationId xmlns:a16="http://schemas.microsoft.com/office/drawing/2014/main" id="{73C263D2-6F16-7DF3-0B6E-1C6FB275E877}"/>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71DA7987-6D36-70F7-C545-A911124E872F}"/>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Tree>
    <p:extLst>
      <p:ext uri="{BB962C8B-B14F-4D97-AF65-F5344CB8AC3E}">
        <p14:creationId xmlns:p14="http://schemas.microsoft.com/office/powerpoint/2010/main" val="3422121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C9029-1797-D502-A4F8-D082F013F9A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C615946-4F95-CE63-6CB4-474C0CBAFB1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8206F096-52FA-740F-8F7F-FDEF4AAC637F}"/>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76BE60CF-E165-2F45-70D2-D474B517EFBE}"/>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F706F634-3E5C-87B3-3DB3-F7EF1B49EA07}"/>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Dive into Diversity</a:t>
            </a:r>
          </a:p>
        </p:txBody>
      </p:sp>
      <p:sp>
        <p:nvSpPr>
          <p:cNvPr id="9" name="Content Placeholder 8">
            <a:extLst>
              <a:ext uri="{FF2B5EF4-FFF2-40B4-BE49-F238E27FC236}">
                <a16:creationId xmlns:a16="http://schemas.microsoft.com/office/drawing/2014/main" id="{36844AE0-715F-F7B5-4E02-6850A4C8F7B4}"/>
              </a:ext>
            </a:extLst>
          </p:cNvPr>
          <p:cNvSpPr>
            <a:spLocks noGrp="1"/>
          </p:cNvSpPr>
          <p:nvPr>
            <p:ph idx="1"/>
          </p:nvPr>
        </p:nvSpPr>
        <p:spPr>
          <a:xfrm>
            <a:off x="1029792" y="2705100"/>
            <a:ext cx="15658008" cy="6629547"/>
          </a:xfrm>
        </p:spPr>
        <p:txBody>
          <a:bodyPr>
            <a:normAutofit/>
          </a:bodyPr>
          <a:lstStyle/>
          <a:p>
            <a:pPr marL="0" indent="0">
              <a:buNone/>
            </a:pPr>
            <a:r>
              <a:rPr lang="en-US" b="1" dirty="0"/>
              <a:t>February 2025 ~ DIVERSITY BOOK CLUB - BLACK HISTORY MONTH</a:t>
            </a:r>
          </a:p>
          <a:p>
            <a:r>
              <a:rPr lang="en-US" i="1" dirty="0"/>
              <a:t>A Good Cry: What we Learn From Tears and Laughter, </a:t>
            </a:r>
            <a:r>
              <a:rPr lang="en-US" dirty="0"/>
              <a:t>A book of poetry and prose by Nikki Giovanni</a:t>
            </a:r>
          </a:p>
          <a:p>
            <a:pPr marL="0" indent="0">
              <a:buNone/>
            </a:pPr>
            <a:endParaRPr lang="en-US" dirty="0"/>
          </a:p>
          <a:p>
            <a:pPr marL="0" indent="0">
              <a:buNone/>
            </a:pPr>
            <a:r>
              <a:rPr lang="en-US" b="1" dirty="0"/>
              <a:t>OCTOBER 2025 ~ HARVESTING DIVERITY</a:t>
            </a:r>
          </a:p>
          <a:p>
            <a:r>
              <a:rPr lang="en-US" dirty="0"/>
              <a:t>Bring your favorite side dish, snack, or dessert to share a cultural heritage, then stop in to connect over great food, great friends, and relaxed conversation</a:t>
            </a:r>
          </a:p>
          <a:p>
            <a:endParaRPr lang="en-US" dirty="0"/>
          </a:p>
          <a:p>
            <a:pPr marL="0" indent="0">
              <a:buNone/>
            </a:pPr>
            <a:r>
              <a:rPr lang="en-US" dirty="0"/>
              <a:t>**</a:t>
            </a:r>
            <a:r>
              <a:rPr lang="en-US" b="1" dirty="0"/>
              <a:t>HPNF Diversity in Health Care Series** </a:t>
            </a:r>
            <a:r>
              <a:rPr lang="en-US" dirty="0"/>
              <a:t>https://www.youtube.com/playlist?list=PL49Ueck36ETjYW00KIpgl_BU8bOhvyKGd</a:t>
            </a:r>
          </a:p>
          <a:p>
            <a:endParaRPr lang="en-US" dirty="0"/>
          </a:p>
        </p:txBody>
      </p:sp>
      <p:sp>
        <p:nvSpPr>
          <p:cNvPr id="3" name="Freeform 7">
            <a:extLst>
              <a:ext uri="{FF2B5EF4-FFF2-40B4-BE49-F238E27FC236}">
                <a16:creationId xmlns:a16="http://schemas.microsoft.com/office/drawing/2014/main" id="{56419027-9CEE-365E-520E-5669636A95AE}"/>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73A1DB61-CB4C-D178-25C3-6F0165BF93DC}"/>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Tree>
    <p:extLst>
      <p:ext uri="{BB962C8B-B14F-4D97-AF65-F5344CB8AC3E}">
        <p14:creationId xmlns:p14="http://schemas.microsoft.com/office/powerpoint/2010/main" val="2304977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E57B60-862D-30B7-2B92-F47CBA802BA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F99D7A2-127B-6C6B-A69C-927B3D83D73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A00BA44A-83C1-E627-0EE1-840738D0BEE5}"/>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97975C73-2E69-72CA-568D-AADB5181EDE9}"/>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58FDBB51-0051-2E72-67F9-11BCD735AC7F}"/>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Design Principles</a:t>
            </a:r>
          </a:p>
        </p:txBody>
      </p:sp>
      <p:sp>
        <p:nvSpPr>
          <p:cNvPr id="9" name="Content Placeholder 8">
            <a:extLst>
              <a:ext uri="{FF2B5EF4-FFF2-40B4-BE49-F238E27FC236}">
                <a16:creationId xmlns:a16="http://schemas.microsoft.com/office/drawing/2014/main" id="{B8B6B234-DB22-C69A-9D24-4C4DA9EFEF60}"/>
              </a:ext>
            </a:extLst>
          </p:cNvPr>
          <p:cNvSpPr>
            <a:spLocks noGrp="1"/>
          </p:cNvSpPr>
          <p:nvPr>
            <p:ph idx="1"/>
          </p:nvPr>
        </p:nvSpPr>
        <p:spPr>
          <a:xfrm>
            <a:off x="1029792" y="2705100"/>
            <a:ext cx="15658008" cy="7010400"/>
          </a:xfrm>
        </p:spPr>
        <p:txBody>
          <a:bodyPr>
            <a:normAutofit/>
          </a:bodyPr>
          <a:lstStyle/>
          <a:p>
            <a:r>
              <a:rPr lang="en-US" sz="3600" dirty="0"/>
              <a:t>Predictable cadence – they happen regularly</a:t>
            </a:r>
          </a:p>
          <a:p>
            <a:r>
              <a:rPr lang="en-US" sz="3600" dirty="0"/>
              <a:t>Interprofessional planning – more than one discipline shapes the content</a:t>
            </a:r>
          </a:p>
          <a:p>
            <a:r>
              <a:rPr lang="en-US" sz="3600" dirty="0"/>
              <a:t>Facilitated dialogue – conversation is central, not optional</a:t>
            </a:r>
          </a:p>
          <a:p>
            <a:r>
              <a:rPr lang="en-US" sz="3600" dirty="0"/>
              <a:t>Multiple formats – clinical, leadership, narrative, equity</a:t>
            </a:r>
          </a:p>
          <a:p>
            <a:r>
              <a:rPr lang="en-US" sz="3600" dirty="0"/>
              <a:t>Ongoing evaluation – we listen and adapt</a:t>
            </a:r>
          </a:p>
          <a:p>
            <a:endParaRPr lang="en-US" dirty="0"/>
          </a:p>
        </p:txBody>
      </p:sp>
      <p:sp>
        <p:nvSpPr>
          <p:cNvPr id="3" name="Freeform 7">
            <a:extLst>
              <a:ext uri="{FF2B5EF4-FFF2-40B4-BE49-F238E27FC236}">
                <a16:creationId xmlns:a16="http://schemas.microsoft.com/office/drawing/2014/main" id="{F4AEEC32-7605-E2CB-5350-6A29BD155865}"/>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02A65F8D-D9D9-A3FA-DEC1-D9439FF1BCD4}"/>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Tree>
    <p:extLst>
      <p:ext uri="{BB962C8B-B14F-4D97-AF65-F5344CB8AC3E}">
        <p14:creationId xmlns:p14="http://schemas.microsoft.com/office/powerpoint/2010/main" val="528828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77213-C94F-FF17-0F58-C6F34B93F5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D71020-059E-C6CA-1B27-A07040FA65D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CDF24B23-872C-6F6C-AB3A-8E1459441D47}"/>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9813F3FE-F0D4-E443-D703-3CDD9062ADB3}"/>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208E54DB-3B64-E771-32F3-D74681750B24}"/>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Why Friday?</a:t>
            </a:r>
          </a:p>
        </p:txBody>
      </p:sp>
      <p:sp>
        <p:nvSpPr>
          <p:cNvPr id="9" name="Content Placeholder 8">
            <a:extLst>
              <a:ext uri="{FF2B5EF4-FFF2-40B4-BE49-F238E27FC236}">
                <a16:creationId xmlns:a16="http://schemas.microsoft.com/office/drawing/2014/main" id="{B37A7757-7DF8-CBE6-3048-E184C46F0764}"/>
              </a:ext>
            </a:extLst>
          </p:cNvPr>
          <p:cNvSpPr>
            <a:spLocks noGrp="1"/>
          </p:cNvSpPr>
          <p:nvPr>
            <p:ph idx="1"/>
          </p:nvPr>
        </p:nvSpPr>
        <p:spPr>
          <a:xfrm>
            <a:off x="1029792" y="2705100"/>
            <a:ext cx="15658008" cy="4525963"/>
          </a:xfrm>
        </p:spPr>
        <p:txBody>
          <a:bodyPr>
            <a:normAutofit/>
          </a:bodyPr>
          <a:lstStyle/>
          <a:p>
            <a:r>
              <a:rPr lang="en-US" sz="3600" dirty="0"/>
              <a:t>No perfect day for clinicians</a:t>
            </a:r>
          </a:p>
          <a:p>
            <a:r>
              <a:rPr lang="en-US" sz="3600" dirty="0"/>
              <a:t>Predictability reduces decision fatigue</a:t>
            </a:r>
          </a:p>
          <a:p>
            <a:r>
              <a:rPr lang="en-US" sz="3600" dirty="0"/>
              <a:t>End-of-week reflection space</a:t>
            </a:r>
          </a:p>
          <a:p>
            <a:r>
              <a:rPr lang="en-US" sz="3600" dirty="0"/>
              <a:t>A memorable organizational rhythm</a:t>
            </a:r>
          </a:p>
          <a:p>
            <a:endParaRPr lang="en-US" dirty="0"/>
          </a:p>
        </p:txBody>
      </p:sp>
      <p:sp>
        <p:nvSpPr>
          <p:cNvPr id="3" name="Freeform 7">
            <a:extLst>
              <a:ext uri="{FF2B5EF4-FFF2-40B4-BE49-F238E27FC236}">
                <a16:creationId xmlns:a16="http://schemas.microsoft.com/office/drawing/2014/main" id="{0888121A-070D-EDBA-B8B5-A0742EC75651}"/>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88C495CC-0FAB-4864-733F-BBF12DDBA006}"/>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Tree>
    <p:extLst>
      <p:ext uri="{BB962C8B-B14F-4D97-AF65-F5344CB8AC3E}">
        <p14:creationId xmlns:p14="http://schemas.microsoft.com/office/powerpoint/2010/main" val="25756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7DA98-B7A5-C05E-9AA0-82A05728BAC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3A97EE1-5ADE-9946-5E4A-EE233F11BE1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5" name="AutoShape 5">
            <a:extLst>
              <a:ext uri="{FF2B5EF4-FFF2-40B4-BE49-F238E27FC236}">
                <a16:creationId xmlns:a16="http://schemas.microsoft.com/office/drawing/2014/main" id="{BBB8B21B-5017-C79A-0611-E8D299DB6F1B}"/>
              </a:ext>
            </a:extLst>
          </p:cNvPr>
          <p:cNvSpPr/>
          <p:nvPr/>
        </p:nvSpPr>
        <p:spPr>
          <a:xfrm>
            <a:off x="2438400" y="4330006"/>
            <a:ext cx="2618740" cy="0"/>
          </a:xfrm>
          <a:prstGeom prst="line">
            <a:avLst/>
          </a:prstGeom>
          <a:ln w="38100" cap="flat">
            <a:solidFill>
              <a:srgbClr val="40C0B6"/>
            </a:solidFill>
            <a:prstDash val="solid"/>
            <a:headEnd type="none" w="sm" len="sm"/>
            <a:tailEnd type="none" w="sm" len="sm"/>
          </a:ln>
        </p:spPr>
        <p:txBody>
          <a:bodyPr/>
          <a:lstStyle/>
          <a:p>
            <a:endParaRPr lang="en-US" dirty="0"/>
          </a:p>
        </p:txBody>
      </p:sp>
      <p:grpSp>
        <p:nvGrpSpPr>
          <p:cNvPr id="6" name="Group 6">
            <a:extLst>
              <a:ext uri="{FF2B5EF4-FFF2-40B4-BE49-F238E27FC236}">
                <a16:creationId xmlns:a16="http://schemas.microsoft.com/office/drawing/2014/main" id="{0A287067-A6DB-D86F-961F-114A553BB8FB}"/>
              </a:ext>
            </a:extLst>
          </p:cNvPr>
          <p:cNvGrpSpPr/>
          <p:nvPr/>
        </p:nvGrpSpPr>
        <p:grpSpPr>
          <a:xfrm>
            <a:off x="0" y="0"/>
            <a:ext cx="1600200" cy="10287000"/>
            <a:chOff x="0" y="0"/>
            <a:chExt cx="812800" cy="2709333"/>
          </a:xfrm>
        </p:grpSpPr>
        <p:sp>
          <p:nvSpPr>
            <p:cNvPr id="7" name="Freeform 7">
              <a:extLst>
                <a:ext uri="{FF2B5EF4-FFF2-40B4-BE49-F238E27FC236}">
                  <a16:creationId xmlns:a16="http://schemas.microsoft.com/office/drawing/2014/main" id="{13E2DE2C-5177-F301-D06D-0D0C94DA7CBF}"/>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36395"/>
            </a:solidFill>
          </p:spPr>
          <p:txBody>
            <a:bodyPr/>
            <a:lstStyle/>
            <a:p>
              <a:endParaRPr lang="en-US" dirty="0"/>
            </a:p>
          </p:txBody>
        </p:sp>
        <p:sp>
          <p:nvSpPr>
            <p:cNvPr id="8" name="TextBox 8">
              <a:extLst>
                <a:ext uri="{FF2B5EF4-FFF2-40B4-BE49-F238E27FC236}">
                  <a16:creationId xmlns:a16="http://schemas.microsoft.com/office/drawing/2014/main" id="{7818102A-D127-8056-140B-6EB2A243C74C}"/>
                </a:ext>
              </a:extLst>
            </p:cNvPr>
            <p:cNvSpPr txBox="1"/>
            <p:nvPr/>
          </p:nvSpPr>
          <p:spPr>
            <a:xfrm>
              <a:off x="0" y="-47625"/>
              <a:ext cx="812800" cy="2756958"/>
            </a:xfrm>
            <a:prstGeom prst="rect">
              <a:avLst/>
            </a:prstGeom>
          </p:spPr>
          <p:txBody>
            <a:bodyPr lIns="50800" tIns="50800" rIns="50800" bIns="50800" rtlCol="0" anchor="ctr"/>
            <a:lstStyle/>
            <a:p>
              <a:pPr algn="ctr">
                <a:lnSpc>
                  <a:spcPts val="2659"/>
                </a:lnSpc>
              </a:pPr>
              <a:endParaRPr dirty="0"/>
            </a:p>
          </p:txBody>
        </p:sp>
      </p:grpSp>
      <p:sp>
        <p:nvSpPr>
          <p:cNvPr id="11" name="Title 10">
            <a:extLst>
              <a:ext uri="{FF2B5EF4-FFF2-40B4-BE49-F238E27FC236}">
                <a16:creationId xmlns:a16="http://schemas.microsoft.com/office/drawing/2014/main" id="{5A7C8845-8678-6853-D6AF-0AB3590F9A51}"/>
              </a:ext>
            </a:extLst>
          </p:cNvPr>
          <p:cNvSpPr>
            <a:spLocks noGrp="1"/>
          </p:cNvSpPr>
          <p:nvPr>
            <p:ph type="title"/>
          </p:nvPr>
        </p:nvSpPr>
        <p:spPr>
          <a:xfrm>
            <a:off x="2438400" y="3390900"/>
            <a:ext cx="7772400" cy="1362075"/>
          </a:xfrm>
        </p:spPr>
        <p:txBody>
          <a:bodyPr/>
          <a:lstStyle/>
          <a:p>
            <a:r>
              <a:rPr lang="en-US" dirty="0"/>
              <a:t>Operational Reality</a:t>
            </a:r>
          </a:p>
        </p:txBody>
      </p:sp>
      <p:sp>
        <p:nvSpPr>
          <p:cNvPr id="12" name="Text Placeholder 11">
            <a:extLst>
              <a:ext uri="{FF2B5EF4-FFF2-40B4-BE49-F238E27FC236}">
                <a16:creationId xmlns:a16="http://schemas.microsoft.com/office/drawing/2014/main" id="{031AAF37-0A08-F3E9-8E64-50E15F5CC96F}"/>
              </a:ext>
            </a:extLst>
          </p:cNvPr>
          <p:cNvSpPr>
            <a:spLocks noGrp="1"/>
          </p:cNvSpPr>
          <p:nvPr>
            <p:ph type="body" idx="1"/>
          </p:nvPr>
        </p:nvSpPr>
        <p:spPr>
          <a:xfrm>
            <a:off x="2438400" y="4594920"/>
            <a:ext cx="13639800" cy="548580"/>
          </a:xfrm>
        </p:spPr>
        <p:txBody>
          <a:bodyPr>
            <a:noAutofit/>
          </a:bodyPr>
          <a:lstStyle/>
          <a:p>
            <a:r>
              <a:rPr lang="en-US" sz="2800" i="1" dirty="0">
                <a:solidFill>
                  <a:schemeClr val="tx1"/>
                </a:solidFill>
              </a:rPr>
              <a:t>How First Friday Functions within a Hospice &amp; Palliative Care Organization</a:t>
            </a:r>
          </a:p>
        </p:txBody>
      </p:sp>
      <p:sp>
        <p:nvSpPr>
          <p:cNvPr id="3" name="Freeform 7">
            <a:extLst>
              <a:ext uri="{FF2B5EF4-FFF2-40B4-BE49-F238E27FC236}">
                <a16:creationId xmlns:a16="http://schemas.microsoft.com/office/drawing/2014/main" id="{29899BC9-7C31-11DC-1817-309C7F6B2241}"/>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1075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4C8FB-D0FF-9687-E496-AA4DB191922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089D4CF-BD6D-EF2D-1DF4-B94745A2908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4A5634B0-4DEB-BA54-DF60-FA25C74B534A}"/>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1DA503EB-DB02-CBF5-D7A4-4F0CC2D1336A}"/>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7992437D-18FB-3233-DE76-947735B9B494}"/>
              </a:ext>
            </a:extLst>
          </p:cNvPr>
          <p:cNvSpPr>
            <a:spLocks noGrp="1"/>
          </p:cNvSpPr>
          <p:nvPr>
            <p:ph type="title"/>
          </p:nvPr>
        </p:nvSpPr>
        <p:spPr>
          <a:xfrm>
            <a:off x="1029792" y="880885"/>
            <a:ext cx="15658008" cy="1143000"/>
          </a:xfrm>
        </p:spPr>
        <p:txBody>
          <a:bodyPr/>
          <a:lstStyle/>
          <a:p>
            <a:pPr algn="l"/>
            <a:r>
              <a:rPr lang="en-US" b="1" dirty="0">
                <a:solidFill>
                  <a:srgbClr val="036395"/>
                </a:solidFill>
              </a:rPr>
              <a:t>Presentation Road-Map</a:t>
            </a:r>
          </a:p>
        </p:txBody>
      </p:sp>
      <p:sp>
        <p:nvSpPr>
          <p:cNvPr id="3" name="Freeform 7">
            <a:extLst>
              <a:ext uri="{FF2B5EF4-FFF2-40B4-BE49-F238E27FC236}">
                <a16:creationId xmlns:a16="http://schemas.microsoft.com/office/drawing/2014/main" id="{6253C6E2-E5EA-5E91-D9FE-636FEC91CDBF}"/>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5E4E9497-92A6-67FB-A3A5-1AB2E305CC0C}"/>
              </a:ext>
            </a:extLst>
          </p:cNvPr>
          <p:cNvSpPr txBox="1"/>
          <p:nvPr/>
        </p:nvSpPr>
        <p:spPr>
          <a:xfrm>
            <a:off x="1007803" y="9562873"/>
            <a:ext cx="16272394" cy="400110"/>
          </a:xfrm>
          <a:prstGeom prst="rect">
            <a:avLst/>
          </a:prstGeom>
          <a:noFill/>
        </p:spPr>
        <p:txBody>
          <a:bodyPr wrap="square" rtlCol="0">
            <a:spAutoFit/>
          </a:bodyPr>
          <a:lstStyle/>
          <a:p>
            <a:r>
              <a:rPr lang="fr-FR" sz="2000" b="1" dirty="0">
                <a:solidFill>
                  <a:schemeClr val="tx2"/>
                </a:solidFill>
              </a:rPr>
              <a:t>Context</a:t>
            </a:r>
            <a:r>
              <a:rPr lang="fr-FR" sz="2000" dirty="0"/>
              <a:t> | Intervention | Operations | Evaluation | Interpretation | Application | Future Direction</a:t>
            </a:r>
            <a:endParaRPr lang="en-US" sz="2000" dirty="0"/>
          </a:p>
        </p:txBody>
      </p:sp>
      <p:sp>
        <p:nvSpPr>
          <p:cNvPr id="6" name="Content Placeholder 5">
            <a:extLst>
              <a:ext uri="{FF2B5EF4-FFF2-40B4-BE49-F238E27FC236}">
                <a16:creationId xmlns:a16="http://schemas.microsoft.com/office/drawing/2014/main" id="{A18AB3AB-A1A0-828F-0470-A72206C08649}"/>
              </a:ext>
            </a:extLst>
          </p:cNvPr>
          <p:cNvSpPr txBox="1">
            <a:spLocks noGrp="1"/>
          </p:cNvSpPr>
          <p:nvPr>
            <p:ph idx="1"/>
          </p:nvPr>
        </p:nvSpPr>
        <p:spPr>
          <a:xfrm>
            <a:off x="1030288" y="2705100"/>
            <a:ext cx="15657512" cy="4635115"/>
          </a:xfrm>
          <a:prstGeom prst="rect">
            <a:avLst/>
          </a:prstGeom>
          <a:noFill/>
        </p:spPr>
        <p:txBody>
          <a:bodyPr wrap="square" rtlCol="0">
            <a:spAutoFit/>
          </a:bodyPr>
          <a:lstStyle/>
          <a:p>
            <a:r>
              <a:rPr lang="fr-FR" sz="3600" dirty="0"/>
              <a:t>Part 1: Context</a:t>
            </a:r>
          </a:p>
          <a:p>
            <a:r>
              <a:rPr lang="fr-FR" sz="3600" dirty="0"/>
              <a:t>Part 2: Intervention</a:t>
            </a:r>
          </a:p>
          <a:p>
            <a:r>
              <a:rPr lang="fr-FR" sz="3600" dirty="0"/>
              <a:t>Part 3: Operations</a:t>
            </a:r>
          </a:p>
          <a:p>
            <a:r>
              <a:rPr lang="fr-FR" sz="3600" dirty="0"/>
              <a:t>Part 4: Evaluation</a:t>
            </a:r>
          </a:p>
          <a:p>
            <a:r>
              <a:rPr lang="fr-FR" sz="3600" dirty="0"/>
              <a:t>Part 5: Interpretation</a:t>
            </a:r>
          </a:p>
          <a:p>
            <a:r>
              <a:rPr lang="fr-FR" sz="3600" dirty="0"/>
              <a:t>Part 6: Application</a:t>
            </a:r>
          </a:p>
          <a:p>
            <a:r>
              <a:rPr lang="fr-FR" sz="3600" dirty="0"/>
              <a:t>Part 7: Future Direction</a:t>
            </a:r>
            <a:endParaRPr lang="en-US" sz="3600" dirty="0"/>
          </a:p>
        </p:txBody>
      </p:sp>
    </p:spTree>
    <p:extLst>
      <p:ext uri="{BB962C8B-B14F-4D97-AF65-F5344CB8AC3E}">
        <p14:creationId xmlns:p14="http://schemas.microsoft.com/office/powerpoint/2010/main" val="1931500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7652FD-C453-59E9-3A8B-0F919097BA4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5B2FC85-E5EE-6983-C13E-CDDD91CCDD2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DA1ACE1A-D6B7-B45F-2CD7-0221D543F7CF}"/>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0FD14678-03BA-B71A-5097-8FF396E4BE58}"/>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34A90E62-433F-B472-D771-39FAE3022382}"/>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Enabling Conditions: Leadership &amp; Culture</a:t>
            </a:r>
          </a:p>
        </p:txBody>
      </p:sp>
      <p:sp>
        <p:nvSpPr>
          <p:cNvPr id="9" name="Content Placeholder 8">
            <a:extLst>
              <a:ext uri="{FF2B5EF4-FFF2-40B4-BE49-F238E27FC236}">
                <a16:creationId xmlns:a16="http://schemas.microsoft.com/office/drawing/2014/main" id="{E306C45A-9F0F-4EB6-F305-32461D0F6FBB}"/>
              </a:ext>
            </a:extLst>
          </p:cNvPr>
          <p:cNvSpPr>
            <a:spLocks noGrp="1"/>
          </p:cNvSpPr>
          <p:nvPr>
            <p:ph idx="1"/>
          </p:nvPr>
        </p:nvSpPr>
        <p:spPr>
          <a:xfrm>
            <a:off x="1029792" y="2705100"/>
            <a:ext cx="15658008" cy="4525963"/>
          </a:xfrm>
        </p:spPr>
        <p:txBody>
          <a:bodyPr>
            <a:normAutofit/>
          </a:bodyPr>
          <a:lstStyle/>
          <a:p>
            <a:r>
              <a:rPr lang="en-US" sz="3600" dirty="0"/>
              <a:t>Operational leadership visibility</a:t>
            </a:r>
          </a:p>
          <a:p>
            <a:r>
              <a:rPr lang="en-US" sz="3600" dirty="0"/>
              <a:t>Recognized need for reoccurring interdisciplinary education</a:t>
            </a:r>
          </a:p>
          <a:p>
            <a:r>
              <a:rPr lang="en-US" sz="3600" dirty="0"/>
              <a:t>Organizational growth and desire to preserve culture</a:t>
            </a:r>
          </a:p>
          <a:p>
            <a:r>
              <a:rPr lang="en-US" sz="3600" dirty="0"/>
              <a:t>Willingness to begin imperfectly and adapt in real time</a:t>
            </a:r>
          </a:p>
        </p:txBody>
      </p:sp>
      <p:sp>
        <p:nvSpPr>
          <p:cNvPr id="3" name="Freeform 7">
            <a:extLst>
              <a:ext uri="{FF2B5EF4-FFF2-40B4-BE49-F238E27FC236}">
                <a16:creationId xmlns:a16="http://schemas.microsoft.com/office/drawing/2014/main" id="{84AEF9EB-B9C4-BC3E-8A3F-347A1A1EB028}"/>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TextBox 5">
            <a:extLst>
              <a:ext uri="{FF2B5EF4-FFF2-40B4-BE49-F238E27FC236}">
                <a16:creationId xmlns:a16="http://schemas.microsoft.com/office/drawing/2014/main" id="{2F929848-D278-8F93-2723-B448F9D024EE}"/>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a:t>
            </a:r>
            <a:r>
              <a:rPr lang="fr-FR" sz="2000" b="1" dirty="0">
                <a:solidFill>
                  <a:schemeClr val="tx2"/>
                </a:solidFill>
              </a:rPr>
              <a:t>Operations </a:t>
            </a:r>
            <a:r>
              <a:rPr lang="fr-FR" sz="2000" dirty="0"/>
              <a:t>| Evaluation | Interpretation | Application | Future Direction</a:t>
            </a:r>
            <a:endParaRPr lang="en-US" sz="2000" dirty="0"/>
          </a:p>
        </p:txBody>
      </p:sp>
    </p:spTree>
    <p:extLst>
      <p:ext uri="{BB962C8B-B14F-4D97-AF65-F5344CB8AC3E}">
        <p14:creationId xmlns:p14="http://schemas.microsoft.com/office/powerpoint/2010/main" val="18034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23817-24BD-8CFB-05CA-C4ABF2B2FE6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8236DC0-46B3-5E5B-53F9-E0CC9BC3FAB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30812188-FBBF-E97E-64BB-876FA884F7A9}"/>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DAA362BF-7DC6-4AE3-E510-298F61EBEAB2}"/>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41AEC16A-148F-E5AB-553F-F5D109BEA183}"/>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Operational Reality: Running the Series</a:t>
            </a:r>
          </a:p>
        </p:txBody>
      </p:sp>
      <p:sp>
        <p:nvSpPr>
          <p:cNvPr id="9" name="Content Placeholder 8">
            <a:extLst>
              <a:ext uri="{FF2B5EF4-FFF2-40B4-BE49-F238E27FC236}">
                <a16:creationId xmlns:a16="http://schemas.microsoft.com/office/drawing/2014/main" id="{EAC66B5F-FB06-253B-29AF-0EB221DC0CEF}"/>
              </a:ext>
            </a:extLst>
          </p:cNvPr>
          <p:cNvSpPr>
            <a:spLocks noGrp="1"/>
          </p:cNvSpPr>
          <p:nvPr>
            <p:ph idx="1"/>
          </p:nvPr>
        </p:nvSpPr>
        <p:spPr>
          <a:xfrm>
            <a:off x="1029792" y="2705100"/>
            <a:ext cx="15658008" cy="4525963"/>
          </a:xfrm>
        </p:spPr>
        <p:txBody>
          <a:bodyPr>
            <a:normAutofit/>
          </a:bodyPr>
          <a:lstStyle/>
          <a:p>
            <a:r>
              <a:rPr lang="en-US" sz="3600" dirty="0"/>
              <a:t>Five programs operating within one recurring structure</a:t>
            </a:r>
          </a:p>
          <a:p>
            <a:r>
              <a:rPr lang="en-US" sz="3600" dirty="0"/>
              <a:t>Approximately 40 educational programs annual across the department</a:t>
            </a:r>
          </a:p>
          <a:p>
            <a:r>
              <a:rPr lang="en-US" sz="3600" dirty="0"/>
              <a:t>Shared facilitation across disciplines</a:t>
            </a:r>
          </a:p>
          <a:p>
            <a:r>
              <a:rPr lang="en-US" sz="3600" dirty="0"/>
              <a:t>Content curation rather than content creation</a:t>
            </a:r>
          </a:p>
          <a:p>
            <a:r>
              <a:rPr lang="en-US" sz="3600" dirty="0"/>
              <a:t>Occasional scheduled adjustments (holidays, workload realities)</a:t>
            </a:r>
          </a:p>
        </p:txBody>
      </p:sp>
      <p:sp>
        <p:nvSpPr>
          <p:cNvPr id="3" name="Freeform 7">
            <a:extLst>
              <a:ext uri="{FF2B5EF4-FFF2-40B4-BE49-F238E27FC236}">
                <a16:creationId xmlns:a16="http://schemas.microsoft.com/office/drawing/2014/main" id="{84B48976-28FE-AB92-C3BE-C4D46EDB5217}"/>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3CCE7A64-8596-5244-9E7F-AE50EAAC6B8D}"/>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a:t>
            </a:r>
            <a:r>
              <a:rPr lang="fr-FR" sz="2000" b="1" dirty="0">
                <a:solidFill>
                  <a:schemeClr val="tx2"/>
                </a:solidFill>
              </a:rPr>
              <a:t>Operations </a:t>
            </a:r>
            <a:r>
              <a:rPr lang="fr-FR" sz="2000" dirty="0"/>
              <a:t>| Evaluation | Interpretation | Application | Future Direction</a:t>
            </a:r>
            <a:endParaRPr lang="en-US" sz="2000" dirty="0"/>
          </a:p>
        </p:txBody>
      </p:sp>
    </p:spTree>
    <p:extLst>
      <p:ext uri="{BB962C8B-B14F-4D97-AF65-F5344CB8AC3E}">
        <p14:creationId xmlns:p14="http://schemas.microsoft.com/office/powerpoint/2010/main" val="671424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787D2-581B-F007-EB5A-0751DA4CF1F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8BFE73E-0ABA-BC4F-7C20-26BE2425F18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AD358BDD-11DB-4A17-0DD4-DB82FE87B12D}"/>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55147104-FE54-0FC9-2E9C-87FBC77E8742}"/>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FA1E57C0-AADD-2090-A27D-825772A3E6B5}"/>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Where the Learning Content Comes From</a:t>
            </a:r>
          </a:p>
        </p:txBody>
      </p:sp>
      <p:sp>
        <p:nvSpPr>
          <p:cNvPr id="9" name="Content Placeholder 8">
            <a:extLst>
              <a:ext uri="{FF2B5EF4-FFF2-40B4-BE49-F238E27FC236}">
                <a16:creationId xmlns:a16="http://schemas.microsoft.com/office/drawing/2014/main" id="{A8D6F604-2BB2-CF66-3FF4-0F5326CCE3E0}"/>
              </a:ext>
            </a:extLst>
          </p:cNvPr>
          <p:cNvSpPr>
            <a:spLocks noGrp="1"/>
          </p:cNvSpPr>
          <p:nvPr>
            <p:ph idx="1"/>
          </p:nvPr>
        </p:nvSpPr>
        <p:spPr>
          <a:xfrm>
            <a:off x="1029792" y="2705100"/>
            <a:ext cx="15658008" cy="4525963"/>
          </a:xfrm>
        </p:spPr>
        <p:txBody>
          <a:bodyPr>
            <a:normAutofit/>
          </a:bodyPr>
          <a:lstStyle/>
          <a:p>
            <a:r>
              <a:rPr lang="en-US" sz="3600" dirty="0"/>
              <a:t>Curated content rather than original lectures</a:t>
            </a:r>
          </a:p>
          <a:p>
            <a:r>
              <a:rPr lang="en-US" sz="3600" dirty="0"/>
              <a:t>CAPC resources and webinars</a:t>
            </a:r>
          </a:p>
          <a:p>
            <a:r>
              <a:rPr lang="en-US" sz="3600" dirty="0"/>
              <a:t>Interdisciplinary education programs (e.g., Life &amp; Death Matters, </a:t>
            </a:r>
            <a:r>
              <a:rPr lang="en-US" sz="3600" i="1" dirty="0"/>
              <a:t>Canada</a:t>
            </a:r>
            <a:r>
              <a:rPr lang="en-US" sz="3600" dirty="0"/>
              <a:t>)</a:t>
            </a:r>
          </a:p>
          <a:p>
            <a:r>
              <a:rPr lang="en-US" sz="3600" dirty="0"/>
              <a:t>Leadership developmental resources (LMS, Ted Talks, YouTube)</a:t>
            </a:r>
          </a:p>
        </p:txBody>
      </p:sp>
      <p:sp>
        <p:nvSpPr>
          <p:cNvPr id="3" name="Freeform 7">
            <a:extLst>
              <a:ext uri="{FF2B5EF4-FFF2-40B4-BE49-F238E27FC236}">
                <a16:creationId xmlns:a16="http://schemas.microsoft.com/office/drawing/2014/main" id="{86EE732A-DE50-70F7-E3F5-52B400280A44}"/>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BA333F36-86A2-DCD5-766E-F77FC0C35F75}"/>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a:t>
            </a:r>
            <a:r>
              <a:rPr lang="fr-FR" sz="2000" b="1" dirty="0">
                <a:solidFill>
                  <a:schemeClr val="tx2"/>
                </a:solidFill>
              </a:rPr>
              <a:t>Operations </a:t>
            </a:r>
            <a:r>
              <a:rPr lang="fr-FR" sz="2000" dirty="0"/>
              <a:t>| Evaluation | Interpretation | Application | Future Direction</a:t>
            </a:r>
            <a:endParaRPr lang="en-US" sz="2000" dirty="0"/>
          </a:p>
        </p:txBody>
      </p:sp>
    </p:spTree>
    <p:extLst>
      <p:ext uri="{BB962C8B-B14F-4D97-AF65-F5344CB8AC3E}">
        <p14:creationId xmlns:p14="http://schemas.microsoft.com/office/powerpoint/2010/main" val="1528789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98AC3-4E07-6B79-9021-B39DB6C3ACD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4E60CAD-8E0D-B824-C69F-B934E299F0D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C2D92A85-C0E4-9247-5A9D-0ADD776F91FF}"/>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5C661F72-B23B-9CCC-EC31-F7502A825F3F}"/>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177ACD68-F019-645A-46E3-1E9292593295}"/>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Delivery Formats (Virtual, In-Person, Hybrid)</a:t>
            </a:r>
          </a:p>
        </p:txBody>
      </p:sp>
      <p:graphicFrame>
        <p:nvGraphicFramePr>
          <p:cNvPr id="6" name="Content Placeholder 5">
            <a:extLst>
              <a:ext uri="{FF2B5EF4-FFF2-40B4-BE49-F238E27FC236}">
                <a16:creationId xmlns:a16="http://schemas.microsoft.com/office/drawing/2014/main" id="{888D9E22-7FA1-010B-E52A-8302D021B394}"/>
              </a:ext>
            </a:extLst>
          </p:cNvPr>
          <p:cNvGraphicFramePr>
            <a:graphicFrameLocks noGrp="1"/>
          </p:cNvGraphicFramePr>
          <p:nvPr>
            <p:ph idx="1"/>
            <p:extLst>
              <p:ext uri="{D42A27DB-BD31-4B8C-83A1-F6EECF244321}">
                <p14:modId xmlns:p14="http://schemas.microsoft.com/office/powerpoint/2010/main" val="3432326063"/>
              </p:ext>
            </p:extLst>
          </p:nvPr>
        </p:nvGraphicFramePr>
        <p:xfrm>
          <a:off x="1029792" y="3055249"/>
          <a:ext cx="10702697" cy="4901059"/>
        </p:xfrm>
        <a:graphic>
          <a:graphicData uri="http://schemas.openxmlformats.org/drawingml/2006/table">
            <a:tbl>
              <a:tblPr firstRow="1" bandRow="1">
                <a:tableStyleId>{5C22544A-7EE6-4342-B048-85BDC9FD1C3A}</a:tableStyleId>
              </a:tblPr>
              <a:tblGrid>
                <a:gridCol w="4075608">
                  <a:extLst>
                    <a:ext uri="{9D8B030D-6E8A-4147-A177-3AD203B41FA5}">
                      <a16:colId xmlns:a16="http://schemas.microsoft.com/office/drawing/2014/main" val="4270903769"/>
                    </a:ext>
                  </a:extLst>
                </a:gridCol>
                <a:gridCol w="6627089">
                  <a:extLst>
                    <a:ext uri="{9D8B030D-6E8A-4147-A177-3AD203B41FA5}">
                      <a16:colId xmlns:a16="http://schemas.microsoft.com/office/drawing/2014/main" val="94322831"/>
                    </a:ext>
                  </a:extLst>
                </a:gridCol>
              </a:tblGrid>
              <a:tr h="817502">
                <a:tc>
                  <a:txBody>
                    <a:bodyPr/>
                    <a:lstStyle/>
                    <a:p>
                      <a:r>
                        <a:rPr lang="en-US" sz="3200" dirty="0"/>
                        <a:t>PROGRAM</a:t>
                      </a:r>
                    </a:p>
                  </a:txBody>
                  <a:tcPr/>
                </a:tc>
                <a:tc>
                  <a:txBody>
                    <a:bodyPr/>
                    <a:lstStyle/>
                    <a:p>
                      <a:r>
                        <a:rPr lang="en-US" sz="3200" dirty="0"/>
                        <a:t>FORMAT</a:t>
                      </a:r>
                    </a:p>
                  </a:txBody>
                  <a:tcPr/>
                </a:tc>
                <a:extLst>
                  <a:ext uri="{0D108BD9-81ED-4DB2-BD59-A6C34878D82A}">
                    <a16:rowId xmlns:a16="http://schemas.microsoft.com/office/drawing/2014/main" val="2139608191"/>
                  </a:ext>
                </a:extLst>
              </a:tr>
              <a:tr h="813549">
                <a:tc>
                  <a:txBody>
                    <a:bodyPr/>
                    <a:lstStyle/>
                    <a:p>
                      <a:r>
                        <a:rPr lang="en-US" sz="3200" dirty="0"/>
                        <a:t>Clinical Coffee Hour</a:t>
                      </a:r>
                    </a:p>
                  </a:txBody>
                  <a:tcPr/>
                </a:tc>
                <a:tc>
                  <a:txBody>
                    <a:bodyPr/>
                    <a:lstStyle/>
                    <a:p>
                      <a:r>
                        <a:rPr lang="en-US" sz="3200" dirty="0"/>
                        <a:t>Initially Hybrid – Now Virtual</a:t>
                      </a:r>
                    </a:p>
                  </a:txBody>
                  <a:tcPr/>
                </a:tc>
                <a:extLst>
                  <a:ext uri="{0D108BD9-81ED-4DB2-BD59-A6C34878D82A}">
                    <a16:rowId xmlns:a16="http://schemas.microsoft.com/office/drawing/2014/main" val="2326156785"/>
                  </a:ext>
                </a:extLst>
              </a:tr>
              <a:tr h="817502">
                <a:tc>
                  <a:txBody>
                    <a:bodyPr/>
                    <a:lstStyle/>
                    <a:p>
                      <a:r>
                        <a:rPr lang="en-US" sz="3200" dirty="0"/>
                        <a:t>Lunch &amp; Learn</a:t>
                      </a:r>
                    </a:p>
                  </a:txBody>
                  <a:tcPr/>
                </a:tc>
                <a:tc>
                  <a:txBody>
                    <a:bodyPr/>
                    <a:lstStyle/>
                    <a:p>
                      <a:r>
                        <a:rPr lang="en-US" sz="3200" dirty="0"/>
                        <a:t>In-person – Now Hybrid</a:t>
                      </a:r>
                    </a:p>
                  </a:txBody>
                  <a:tcPr/>
                </a:tc>
                <a:extLst>
                  <a:ext uri="{0D108BD9-81ED-4DB2-BD59-A6C34878D82A}">
                    <a16:rowId xmlns:a16="http://schemas.microsoft.com/office/drawing/2014/main" val="3191242090"/>
                  </a:ext>
                </a:extLst>
              </a:tr>
              <a:tr h="817502">
                <a:tc>
                  <a:txBody>
                    <a:bodyPr/>
                    <a:lstStyle/>
                    <a:p>
                      <a:r>
                        <a:rPr lang="en-US" sz="3200" dirty="0"/>
                        <a:t>Leadership Forum</a:t>
                      </a:r>
                    </a:p>
                  </a:txBody>
                  <a:tcPr/>
                </a:tc>
                <a:tc>
                  <a:txBody>
                    <a:bodyPr/>
                    <a:lstStyle/>
                    <a:p>
                      <a:r>
                        <a:rPr lang="en-US" sz="3200" dirty="0"/>
                        <a:t>Hybrid</a:t>
                      </a:r>
                    </a:p>
                  </a:txBody>
                  <a:tcPr/>
                </a:tc>
                <a:extLst>
                  <a:ext uri="{0D108BD9-81ED-4DB2-BD59-A6C34878D82A}">
                    <a16:rowId xmlns:a16="http://schemas.microsoft.com/office/drawing/2014/main" val="3616731681"/>
                  </a:ext>
                </a:extLst>
              </a:tr>
              <a:tr h="817502">
                <a:tc>
                  <a:txBody>
                    <a:bodyPr/>
                    <a:lstStyle/>
                    <a:p>
                      <a:r>
                        <a:rPr lang="en-US" sz="3200" dirty="0"/>
                        <a:t>Afternoon Matinee</a:t>
                      </a:r>
                    </a:p>
                  </a:txBody>
                  <a:tcPr/>
                </a:tc>
                <a:tc>
                  <a:txBody>
                    <a:bodyPr/>
                    <a:lstStyle/>
                    <a:p>
                      <a:r>
                        <a:rPr lang="en-US" sz="3200" dirty="0"/>
                        <a:t>In-person</a:t>
                      </a:r>
                    </a:p>
                  </a:txBody>
                  <a:tcPr/>
                </a:tc>
                <a:extLst>
                  <a:ext uri="{0D108BD9-81ED-4DB2-BD59-A6C34878D82A}">
                    <a16:rowId xmlns:a16="http://schemas.microsoft.com/office/drawing/2014/main" val="3029032816"/>
                  </a:ext>
                </a:extLst>
              </a:tr>
              <a:tr h="817502">
                <a:tc>
                  <a:txBody>
                    <a:bodyPr/>
                    <a:lstStyle/>
                    <a:p>
                      <a:r>
                        <a:rPr lang="en-US" sz="3200" dirty="0"/>
                        <a:t>Dive Into Diversity</a:t>
                      </a:r>
                    </a:p>
                  </a:txBody>
                  <a:tcPr/>
                </a:tc>
                <a:tc>
                  <a:txBody>
                    <a:bodyPr/>
                    <a:lstStyle/>
                    <a:p>
                      <a:r>
                        <a:rPr lang="en-US" sz="3200" dirty="0"/>
                        <a:t>Hybrid</a:t>
                      </a:r>
                    </a:p>
                  </a:txBody>
                  <a:tcPr/>
                </a:tc>
                <a:extLst>
                  <a:ext uri="{0D108BD9-81ED-4DB2-BD59-A6C34878D82A}">
                    <a16:rowId xmlns:a16="http://schemas.microsoft.com/office/drawing/2014/main" val="200945287"/>
                  </a:ext>
                </a:extLst>
              </a:tr>
            </a:tbl>
          </a:graphicData>
        </a:graphic>
      </p:graphicFrame>
      <p:sp>
        <p:nvSpPr>
          <p:cNvPr id="3" name="Freeform 7">
            <a:extLst>
              <a:ext uri="{FF2B5EF4-FFF2-40B4-BE49-F238E27FC236}">
                <a16:creationId xmlns:a16="http://schemas.microsoft.com/office/drawing/2014/main" id="{27CE6A57-9001-17DC-A21D-1123EA1BFF99}"/>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9" name="TextBox 8">
            <a:extLst>
              <a:ext uri="{FF2B5EF4-FFF2-40B4-BE49-F238E27FC236}">
                <a16:creationId xmlns:a16="http://schemas.microsoft.com/office/drawing/2014/main" id="{281BFC95-7CB7-9AB3-C281-1346D79E7C16}"/>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a:t>
            </a:r>
            <a:r>
              <a:rPr lang="fr-FR" sz="2000" b="1" dirty="0">
                <a:solidFill>
                  <a:schemeClr val="tx2"/>
                </a:solidFill>
              </a:rPr>
              <a:t>Operations </a:t>
            </a:r>
            <a:r>
              <a:rPr lang="fr-FR" sz="2000" dirty="0"/>
              <a:t>| Evaluation | Interpretation | Application | Future Direction</a:t>
            </a:r>
            <a:endParaRPr lang="en-US" sz="2000" dirty="0"/>
          </a:p>
        </p:txBody>
      </p:sp>
    </p:spTree>
    <p:extLst>
      <p:ext uri="{BB962C8B-B14F-4D97-AF65-F5344CB8AC3E}">
        <p14:creationId xmlns:p14="http://schemas.microsoft.com/office/powerpoint/2010/main" val="12140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CC502-A71A-707D-084C-73F84E002E3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046ABC5-5B23-242F-BD73-0B0954904DE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5" name="AutoShape 5">
            <a:extLst>
              <a:ext uri="{FF2B5EF4-FFF2-40B4-BE49-F238E27FC236}">
                <a16:creationId xmlns:a16="http://schemas.microsoft.com/office/drawing/2014/main" id="{D321C017-0A94-DDCD-C9AB-4EC6876500D3}"/>
              </a:ext>
            </a:extLst>
          </p:cNvPr>
          <p:cNvSpPr/>
          <p:nvPr/>
        </p:nvSpPr>
        <p:spPr>
          <a:xfrm>
            <a:off x="2438400" y="4330006"/>
            <a:ext cx="2618740" cy="0"/>
          </a:xfrm>
          <a:prstGeom prst="line">
            <a:avLst/>
          </a:prstGeom>
          <a:ln w="38100" cap="flat">
            <a:solidFill>
              <a:srgbClr val="40C0B6"/>
            </a:solidFill>
            <a:prstDash val="solid"/>
            <a:headEnd type="none" w="sm" len="sm"/>
            <a:tailEnd type="none" w="sm" len="sm"/>
          </a:ln>
        </p:spPr>
        <p:txBody>
          <a:bodyPr/>
          <a:lstStyle/>
          <a:p>
            <a:endParaRPr lang="en-US" dirty="0"/>
          </a:p>
        </p:txBody>
      </p:sp>
      <p:grpSp>
        <p:nvGrpSpPr>
          <p:cNvPr id="6" name="Group 6">
            <a:extLst>
              <a:ext uri="{FF2B5EF4-FFF2-40B4-BE49-F238E27FC236}">
                <a16:creationId xmlns:a16="http://schemas.microsoft.com/office/drawing/2014/main" id="{7395AD1E-90EE-B1CC-E136-E2E6825121BA}"/>
              </a:ext>
            </a:extLst>
          </p:cNvPr>
          <p:cNvGrpSpPr/>
          <p:nvPr/>
        </p:nvGrpSpPr>
        <p:grpSpPr>
          <a:xfrm>
            <a:off x="0" y="0"/>
            <a:ext cx="1600200" cy="10287000"/>
            <a:chOff x="0" y="0"/>
            <a:chExt cx="812800" cy="2709333"/>
          </a:xfrm>
        </p:grpSpPr>
        <p:sp>
          <p:nvSpPr>
            <p:cNvPr id="7" name="Freeform 7">
              <a:extLst>
                <a:ext uri="{FF2B5EF4-FFF2-40B4-BE49-F238E27FC236}">
                  <a16:creationId xmlns:a16="http://schemas.microsoft.com/office/drawing/2014/main" id="{A4545A04-960B-B54B-B48E-CEC435CD74DF}"/>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36395"/>
            </a:solidFill>
          </p:spPr>
          <p:txBody>
            <a:bodyPr/>
            <a:lstStyle/>
            <a:p>
              <a:endParaRPr lang="en-US" dirty="0"/>
            </a:p>
          </p:txBody>
        </p:sp>
        <p:sp>
          <p:nvSpPr>
            <p:cNvPr id="8" name="TextBox 8">
              <a:extLst>
                <a:ext uri="{FF2B5EF4-FFF2-40B4-BE49-F238E27FC236}">
                  <a16:creationId xmlns:a16="http://schemas.microsoft.com/office/drawing/2014/main" id="{F43E64D1-7997-6D41-0E1C-55CCC7ED2EAF}"/>
                </a:ext>
              </a:extLst>
            </p:cNvPr>
            <p:cNvSpPr txBox="1"/>
            <p:nvPr/>
          </p:nvSpPr>
          <p:spPr>
            <a:xfrm>
              <a:off x="0" y="-47625"/>
              <a:ext cx="812800" cy="2756958"/>
            </a:xfrm>
            <a:prstGeom prst="rect">
              <a:avLst/>
            </a:prstGeom>
          </p:spPr>
          <p:txBody>
            <a:bodyPr lIns="50800" tIns="50800" rIns="50800" bIns="50800" rtlCol="0" anchor="ctr"/>
            <a:lstStyle/>
            <a:p>
              <a:pPr algn="ctr">
                <a:lnSpc>
                  <a:spcPts val="2659"/>
                </a:lnSpc>
              </a:pPr>
              <a:endParaRPr dirty="0"/>
            </a:p>
          </p:txBody>
        </p:sp>
      </p:grpSp>
      <p:sp>
        <p:nvSpPr>
          <p:cNvPr id="11" name="Title 10">
            <a:extLst>
              <a:ext uri="{FF2B5EF4-FFF2-40B4-BE49-F238E27FC236}">
                <a16:creationId xmlns:a16="http://schemas.microsoft.com/office/drawing/2014/main" id="{6608C65B-B345-5FC9-41EC-853121C62C8C}"/>
              </a:ext>
            </a:extLst>
          </p:cNvPr>
          <p:cNvSpPr>
            <a:spLocks noGrp="1"/>
          </p:cNvSpPr>
          <p:nvPr>
            <p:ph type="title"/>
          </p:nvPr>
        </p:nvSpPr>
        <p:spPr>
          <a:xfrm>
            <a:off x="2438400" y="3390900"/>
            <a:ext cx="7772400" cy="1362075"/>
          </a:xfrm>
        </p:spPr>
        <p:txBody>
          <a:bodyPr/>
          <a:lstStyle/>
          <a:p>
            <a:r>
              <a:rPr lang="en-US" dirty="0"/>
              <a:t>What Changed?</a:t>
            </a:r>
          </a:p>
        </p:txBody>
      </p:sp>
      <p:sp>
        <p:nvSpPr>
          <p:cNvPr id="12" name="Text Placeholder 11">
            <a:extLst>
              <a:ext uri="{FF2B5EF4-FFF2-40B4-BE49-F238E27FC236}">
                <a16:creationId xmlns:a16="http://schemas.microsoft.com/office/drawing/2014/main" id="{C149F926-16A2-39AB-2F3B-FA0436AF4F4D}"/>
              </a:ext>
            </a:extLst>
          </p:cNvPr>
          <p:cNvSpPr>
            <a:spLocks noGrp="1"/>
          </p:cNvSpPr>
          <p:nvPr>
            <p:ph type="body" idx="1"/>
          </p:nvPr>
        </p:nvSpPr>
        <p:spPr>
          <a:xfrm>
            <a:off x="2438400" y="4594920"/>
            <a:ext cx="13639800" cy="548580"/>
          </a:xfrm>
        </p:spPr>
        <p:txBody>
          <a:bodyPr>
            <a:noAutofit/>
          </a:bodyPr>
          <a:lstStyle/>
          <a:p>
            <a:r>
              <a:rPr lang="en-US" sz="2800" i="1" dirty="0">
                <a:solidFill>
                  <a:schemeClr val="tx1"/>
                </a:solidFill>
              </a:rPr>
              <a:t>How structured learning shapes team cohesion and organizational engagement</a:t>
            </a:r>
          </a:p>
        </p:txBody>
      </p:sp>
      <p:sp>
        <p:nvSpPr>
          <p:cNvPr id="3" name="Freeform 7">
            <a:extLst>
              <a:ext uri="{FF2B5EF4-FFF2-40B4-BE49-F238E27FC236}">
                <a16:creationId xmlns:a16="http://schemas.microsoft.com/office/drawing/2014/main" id="{A198E7EF-86C4-CDCA-EC84-4091BA5CB48E}"/>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4139110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334AC-2DED-A614-9FE6-7EE31F12357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DD0CA66-4F35-102B-21C0-C983AA746AE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9CAC0F87-C486-AFA4-B134-77E01E437BCF}"/>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144C3BFA-3902-7BEE-7774-8B6791D7E131}"/>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5D92F43A-F9A6-57C6-F87F-0EE408B60555}"/>
              </a:ext>
            </a:extLst>
          </p:cNvPr>
          <p:cNvSpPr>
            <a:spLocks noGrp="1"/>
          </p:cNvSpPr>
          <p:nvPr>
            <p:ph type="title"/>
          </p:nvPr>
        </p:nvSpPr>
        <p:spPr>
          <a:xfrm>
            <a:off x="1029792" y="880885"/>
            <a:ext cx="15658008" cy="1143000"/>
          </a:xfrm>
        </p:spPr>
        <p:txBody>
          <a:bodyPr/>
          <a:lstStyle/>
          <a:p>
            <a:pPr algn="l"/>
            <a:r>
              <a:rPr lang="en-US" b="1" dirty="0">
                <a:solidFill>
                  <a:srgbClr val="036395"/>
                </a:solidFill>
              </a:rPr>
              <a:t>Pause and Reflect</a:t>
            </a:r>
          </a:p>
        </p:txBody>
      </p:sp>
      <p:sp>
        <p:nvSpPr>
          <p:cNvPr id="9" name="Content Placeholder 8">
            <a:extLst>
              <a:ext uri="{FF2B5EF4-FFF2-40B4-BE49-F238E27FC236}">
                <a16:creationId xmlns:a16="http://schemas.microsoft.com/office/drawing/2014/main" id="{5F30B45B-07EF-A4E0-9230-A2A9BCBBEA60}"/>
              </a:ext>
            </a:extLst>
          </p:cNvPr>
          <p:cNvSpPr>
            <a:spLocks noGrp="1"/>
          </p:cNvSpPr>
          <p:nvPr>
            <p:ph idx="1"/>
          </p:nvPr>
        </p:nvSpPr>
        <p:spPr>
          <a:xfrm>
            <a:off x="1029792" y="2705101"/>
            <a:ext cx="15658008" cy="6701014"/>
          </a:xfrm>
        </p:spPr>
        <p:txBody>
          <a:bodyPr>
            <a:normAutofit/>
          </a:bodyPr>
          <a:lstStyle/>
          <a:p>
            <a:pPr>
              <a:lnSpc>
                <a:spcPct val="113000"/>
              </a:lnSpc>
              <a:spcBef>
                <a:spcPts val="600"/>
              </a:spcBef>
            </a:pPr>
            <a:r>
              <a:rPr lang="en-US" sz="3600" dirty="0"/>
              <a:t>How do you know whether a learning activity is making a difference?</a:t>
            </a:r>
          </a:p>
          <a:p>
            <a:pPr>
              <a:lnSpc>
                <a:spcPct val="113000"/>
              </a:lnSpc>
              <a:spcBef>
                <a:spcPts val="600"/>
              </a:spcBef>
            </a:pPr>
            <a:r>
              <a:rPr lang="en-US" sz="3600" dirty="0"/>
              <a:t>Are you measuring relational outcomes like </a:t>
            </a:r>
            <a:r>
              <a:rPr lang="en-US" sz="3600" b="1" dirty="0"/>
              <a:t>connection, cohesion, or belonging</a:t>
            </a:r>
            <a:r>
              <a:rPr lang="en-US" sz="3600" dirty="0"/>
              <a:t>?</a:t>
            </a:r>
          </a:p>
          <a:p>
            <a:pPr>
              <a:lnSpc>
                <a:spcPct val="113000"/>
              </a:lnSpc>
              <a:spcBef>
                <a:spcPts val="600"/>
              </a:spcBef>
            </a:pPr>
            <a:r>
              <a:rPr lang="en-US" sz="3600" dirty="0"/>
              <a:t>Or mostly operational metrics like </a:t>
            </a:r>
            <a:r>
              <a:rPr lang="en-US" sz="3600" b="1" dirty="0"/>
              <a:t>attendance and satisfaction</a:t>
            </a:r>
            <a:r>
              <a:rPr lang="en-US" sz="3600" dirty="0"/>
              <a:t>?</a:t>
            </a:r>
          </a:p>
        </p:txBody>
      </p:sp>
      <p:sp>
        <p:nvSpPr>
          <p:cNvPr id="3" name="Freeform 7">
            <a:extLst>
              <a:ext uri="{FF2B5EF4-FFF2-40B4-BE49-F238E27FC236}">
                <a16:creationId xmlns:a16="http://schemas.microsoft.com/office/drawing/2014/main" id="{AF1039D4-3AC8-8613-B180-D2D482B357A6}"/>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9039BF17-F1CE-FB1C-0E0C-18F66A194FB3}"/>
              </a:ext>
            </a:extLst>
          </p:cNvPr>
          <p:cNvSpPr txBox="1"/>
          <p:nvPr/>
        </p:nvSpPr>
        <p:spPr>
          <a:xfrm>
            <a:off x="1007803" y="9562873"/>
            <a:ext cx="16272394" cy="400110"/>
          </a:xfrm>
          <a:prstGeom prst="rect">
            <a:avLst/>
          </a:prstGeom>
          <a:noFill/>
        </p:spPr>
        <p:txBody>
          <a:bodyPr wrap="square" rtlCol="0">
            <a:spAutoFit/>
          </a:bodyPr>
          <a:lstStyle/>
          <a:p>
            <a:r>
              <a:rPr lang="fr-FR" sz="2000" dirty="0"/>
              <a:t>Contex</a:t>
            </a:r>
            <a:r>
              <a:rPr lang="fr-FR" sz="2000" b="1" dirty="0">
                <a:solidFill>
                  <a:schemeClr val="tx2"/>
                </a:solidFill>
              </a:rPr>
              <a:t>t</a:t>
            </a:r>
            <a:r>
              <a:rPr lang="fr-FR" sz="2000" dirty="0"/>
              <a:t> | Intervention | Operations |</a:t>
            </a:r>
            <a:r>
              <a:rPr lang="fr-FR" sz="2000" b="1" dirty="0">
                <a:solidFill>
                  <a:schemeClr val="tx2"/>
                </a:solidFill>
              </a:rPr>
              <a:t> Evaluation </a:t>
            </a:r>
            <a:r>
              <a:rPr lang="fr-FR" sz="2000" dirty="0"/>
              <a:t>| Interpretation | Application | Future Direction</a:t>
            </a:r>
            <a:endParaRPr lang="en-US" sz="2000" dirty="0"/>
          </a:p>
        </p:txBody>
      </p:sp>
    </p:spTree>
    <p:extLst>
      <p:ext uri="{BB962C8B-B14F-4D97-AF65-F5344CB8AC3E}">
        <p14:creationId xmlns:p14="http://schemas.microsoft.com/office/powerpoint/2010/main" val="96996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D0703-26F6-1B80-DEAA-3043A9DC99A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D31F7D-F94B-7C54-E3CA-F64921E3E4A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D48F55CB-7751-B292-44A0-E3901CE3B37C}"/>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FEFA099D-8B09-86CC-9BB1-A458FC8D850F}"/>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1DBC82FD-125A-CC14-0DE3-46032693BF46}"/>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Measurement Strategy</a:t>
            </a:r>
          </a:p>
        </p:txBody>
      </p:sp>
      <p:sp>
        <p:nvSpPr>
          <p:cNvPr id="9" name="Content Placeholder 8">
            <a:extLst>
              <a:ext uri="{FF2B5EF4-FFF2-40B4-BE49-F238E27FC236}">
                <a16:creationId xmlns:a16="http://schemas.microsoft.com/office/drawing/2014/main" id="{37ABC305-93D8-F4D2-C583-627646ACBB34}"/>
              </a:ext>
            </a:extLst>
          </p:cNvPr>
          <p:cNvSpPr>
            <a:spLocks noGrp="1"/>
          </p:cNvSpPr>
          <p:nvPr>
            <p:ph idx="1"/>
          </p:nvPr>
        </p:nvSpPr>
        <p:spPr>
          <a:xfrm>
            <a:off x="1029792" y="2705100"/>
            <a:ext cx="15658008" cy="7378708"/>
          </a:xfrm>
        </p:spPr>
        <p:txBody>
          <a:bodyPr vert="horz" lIns="91440" tIns="45720" rIns="91440" bIns="45720" rtlCol="0" anchor="t">
            <a:normAutofit/>
          </a:bodyPr>
          <a:lstStyle/>
          <a:p>
            <a:r>
              <a:rPr lang="en-US" sz="3400" dirty="0"/>
              <a:t>Attendance &amp; </a:t>
            </a:r>
            <a:r>
              <a:rPr lang="en-US" sz="3400" b="1" dirty="0"/>
              <a:t>Participation Trends</a:t>
            </a:r>
          </a:p>
          <a:p>
            <a:r>
              <a:rPr lang="en-US" sz="3400" dirty="0"/>
              <a:t>Continuing Education Credits Awarded</a:t>
            </a:r>
          </a:p>
          <a:p>
            <a:r>
              <a:rPr lang="en-US" sz="3400" dirty="0"/>
              <a:t>Quarterly </a:t>
            </a:r>
            <a:r>
              <a:rPr lang="en-US" sz="3400" b="1" dirty="0"/>
              <a:t>Engagement Indicators</a:t>
            </a:r>
          </a:p>
          <a:p>
            <a:pPr lvl="1"/>
            <a:r>
              <a:rPr lang="en-US" sz="3400" dirty="0"/>
              <a:t>Team cohesion</a:t>
            </a:r>
          </a:p>
          <a:p>
            <a:pPr lvl="1"/>
            <a:r>
              <a:rPr lang="en-US" sz="3400" dirty="0"/>
              <a:t>Job satisfaction</a:t>
            </a:r>
          </a:p>
          <a:p>
            <a:pPr lvl="1"/>
            <a:r>
              <a:rPr lang="en-US" sz="3400" dirty="0"/>
              <a:t>Overall wellbeing</a:t>
            </a:r>
          </a:p>
          <a:p>
            <a:r>
              <a:rPr lang="en-US" sz="3400" dirty="0"/>
              <a:t>Open-ended </a:t>
            </a:r>
            <a:r>
              <a:rPr lang="en-US" sz="3400" b="1" dirty="0"/>
              <a:t>Qualitative Feedback</a:t>
            </a:r>
          </a:p>
          <a:p>
            <a:r>
              <a:rPr lang="en-US" sz="3400" dirty="0"/>
              <a:t>Follow-up surveys assessing practice application</a:t>
            </a:r>
            <a:endParaRPr lang="en-US" sz="1800" dirty="0"/>
          </a:p>
          <a:p>
            <a:pPr marL="0" indent="0">
              <a:buNone/>
            </a:pPr>
            <a:endParaRPr lang="en-US" sz="1800" dirty="0"/>
          </a:p>
          <a:p>
            <a:pPr marL="0" indent="0">
              <a:buNone/>
            </a:pPr>
            <a:r>
              <a:rPr lang="en-US" sz="3400"/>
              <a:t>ATTENDANCE TENSION - “With competing demands of the department and patient care, </a:t>
            </a:r>
            <a:r>
              <a:rPr lang="en-US" sz="3400" dirty="0"/>
              <a:t>consistent attendance has been challenging.”</a:t>
            </a:r>
          </a:p>
        </p:txBody>
      </p:sp>
      <p:sp>
        <p:nvSpPr>
          <p:cNvPr id="3" name="Freeform 7">
            <a:extLst>
              <a:ext uri="{FF2B5EF4-FFF2-40B4-BE49-F238E27FC236}">
                <a16:creationId xmlns:a16="http://schemas.microsoft.com/office/drawing/2014/main" id="{C13B3504-FE0B-57F5-CBAA-6BCE55DFBCF0}"/>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726536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19130-E311-4F04-D412-C98EA83D003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105AF20-54FA-20C7-F7D6-0938F31FEDF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F4775898-3051-536C-606A-8A5B000891C4}"/>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72A0A45E-CCA9-FC81-97CA-BFCAACBB062B}"/>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D1E7C41E-E48E-0DD2-C9DA-BA39724BC3FF}"/>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Quantitative Snapshot</a:t>
            </a:r>
          </a:p>
        </p:txBody>
      </p:sp>
      <p:sp>
        <p:nvSpPr>
          <p:cNvPr id="9" name="Content Placeholder 8">
            <a:extLst>
              <a:ext uri="{FF2B5EF4-FFF2-40B4-BE49-F238E27FC236}">
                <a16:creationId xmlns:a16="http://schemas.microsoft.com/office/drawing/2014/main" id="{99D000A9-4B6F-0035-7420-F7E9E25D8469}"/>
              </a:ext>
            </a:extLst>
          </p:cNvPr>
          <p:cNvSpPr>
            <a:spLocks noGrp="1"/>
          </p:cNvSpPr>
          <p:nvPr>
            <p:ph idx="1"/>
          </p:nvPr>
        </p:nvSpPr>
        <p:spPr>
          <a:xfrm>
            <a:off x="1029792" y="2705100"/>
            <a:ext cx="15658008" cy="7378708"/>
          </a:xfrm>
        </p:spPr>
        <p:txBody>
          <a:bodyPr>
            <a:normAutofit/>
          </a:bodyPr>
          <a:lstStyle/>
          <a:p>
            <a:pPr marL="0" indent="0">
              <a:buNone/>
            </a:pPr>
            <a:r>
              <a:rPr lang="en-US" sz="3600" dirty="0"/>
              <a:t>Average Scores (Quarterly Data 1-10 scale):</a:t>
            </a:r>
          </a:p>
          <a:p>
            <a:r>
              <a:rPr lang="en-US" sz="3600" dirty="0"/>
              <a:t>Team Cohesion: 7.0</a:t>
            </a:r>
          </a:p>
          <a:p>
            <a:r>
              <a:rPr lang="en-US" sz="3600" dirty="0"/>
              <a:t>Job Satisfaction: 6.57</a:t>
            </a:r>
          </a:p>
          <a:p>
            <a:r>
              <a:rPr lang="en-US" sz="3600" dirty="0"/>
              <a:t>Overall Wellbeing: 6.71</a:t>
            </a:r>
          </a:p>
          <a:p>
            <a:r>
              <a:rPr lang="en-US" sz="3600" dirty="0"/>
              <a:t>Then one interpretive line:</a:t>
            </a:r>
          </a:p>
          <a:p>
            <a:pPr marL="0" indent="0">
              <a:buNone/>
            </a:pPr>
            <a:r>
              <a:rPr lang="en-US" sz="3600" dirty="0"/>
              <a:t>Positive correlation observed between participation and engagement indicators</a:t>
            </a:r>
          </a:p>
        </p:txBody>
      </p:sp>
      <p:sp>
        <p:nvSpPr>
          <p:cNvPr id="3" name="Freeform 7">
            <a:extLst>
              <a:ext uri="{FF2B5EF4-FFF2-40B4-BE49-F238E27FC236}">
                <a16:creationId xmlns:a16="http://schemas.microsoft.com/office/drawing/2014/main" id="{16B866B6-E2FC-C15F-ECD9-92FA84F37EE7}"/>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AF0FC93F-5969-5123-C06D-7CF8DA58FED9}"/>
              </a:ext>
            </a:extLst>
          </p:cNvPr>
          <p:cNvSpPr txBox="1"/>
          <p:nvPr/>
        </p:nvSpPr>
        <p:spPr>
          <a:xfrm>
            <a:off x="1007803" y="9562873"/>
            <a:ext cx="16272394" cy="400110"/>
          </a:xfrm>
          <a:prstGeom prst="rect">
            <a:avLst/>
          </a:prstGeom>
          <a:noFill/>
        </p:spPr>
        <p:txBody>
          <a:bodyPr wrap="square" rtlCol="0">
            <a:spAutoFit/>
          </a:bodyPr>
          <a:lstStyle/>
          <a:p>
            <a:r>
              <a:rPr lang="fr-FR" sz="2000" dirty="0"/>
              <a:t>Contex</a:t>
            </a:r>
            <a:r>
              <a:rPr lang="fr-FR" sz="2000" b="1" dirty="0">
                <a:solidFill>
                  <a:schemeClr val="tx2"/>
                </a:solidFill>
              </a:rPr>
              <a:t>t</a:t>
            </a:r>
            <a:r>
              <a:rPr lang="fr-FR" sz="2000" dirty="0"/>
              <a:t> | Intervention | Operations |</a:t>
            </a:r>
            <a:r>
              <a:rPr lang="fr-FR" sz="2000" b="1" dirty="0">
                <a:solidFill>
                  <a:schemeClr val="tx2"/>
                </a:solidFill>
              </a:rPr>
              <a:t> Evaluation </a:t>
            </a:r>
            <a:r>
              <a:rPr lang="fr-FR" sz="2000" dirty="0"/>
              <a:t>| Interpretation | Application | Future Direction</a:t>
            </a:r>
            <a:endParaRPr lang="en-US" sz="2000" dirty="0"/>
          </a:p>
        </p:txBody>
      </p:sp>
    </p:spTree>
    <p:extLst>
      <p:ext uri="{BB962C8B-B14F-4D97-AF65-F5344CB8AC3E}">
        <p14:creationId xmlns:p14="http://schemas.microsoft.com/office/powerpoint/2010/main" val="3418678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EC222-A532-4B0F-03E2-A988B403131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2F58573-ED90-EFFE-083E-D4830C3EF99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746BBFE1-85D1-134C-BE0B-60AE691A7C66}"/>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53C55E0D-19E4-EE12-5BB4-DF193C74FA49}"/>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E4D80A90-8D2D-A5BC-6DC1-CA79820354EE}"/>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Qualitative Themes and Practice Activation</a:t>
            </a:r>
          </a:p>
        </p:txBody>
      </p:sp>
      <p:sp>
        <p:nvSpPr>
          <p:cNvPr id="9" name="Content Placeholder 8">
            <a:extLst>
              <a:ext uri="{FF2B5EF4-FFF2-40B4-BE49-F238E27FC236}">
                <a16:creationId xmlns:a16="http://schemas.microsoft.com/office/drawing/2014/main" id="{2EF21300-62C3-708E-7C7E-7DEC188E67D7}"/>
              </a:ext>
            </a:extLst>
          </p:cNvPr>
          <p:cNvSpPr>
            <a:spLocks noGrp="1"/>
          </p:cNvSpPr>
          <p:nvPr>
            <p:ph idx="1"/>
          </p:nvPr>
        </p:nvSpPr>
        <p:spPr>
          <a:xfrm>
            <a:off x="996338" y="2612142"/>
            <a:ext cx="15658008" cy="7086600"/>
          </a:xfrm>
        </p:spPr>
        <p:txBody>
          <a:bodyPr>
            <a:normAutofit/>
          </a:bodyPr>
          <a:lstStyle/>
          <a:p>
            <a:r>
              <a:rPr lang="en-US" dirty="0"/>
              <a:t>Emerging Themes:</a:t>
            </a:r>
          </a:p>
          <a:p>
            <a:pPr lvl="1"/>
            <a:r>
              <a:rPr lang="en-US" sz="3200" dirty="0"/>
              <a:t>Increased organizational </a:t>
            </a:r>
            <a:r>
              <a:rPr lang="en-US" sz="3200" b="1" dirty="0"/>
              <a:t>belonging</a:t>
            </a:r>
          </a:p>
          <a:p>
            <a:pPr lvl="1"/>
            <a:r>
              <a:rPr lang="en-US" sz="3200" dirty="0"/>
              <a:t>Strengthened interdisciplinary </a:t>
            </a:r>
            <a:r>
              <a:rPr lang="en-US" sz="3200" b="1" dirty="0"/>
              <a:t>respect</a:t>
            </a:r>
          </a:p>
          <a:p>
            <a:pPr lvl="1"/>
            <a:r>
              <a:rPr lang="en-US" sz="3200" dirty="0"/>
              <a:t>Reinforcement of clinical </a:t>
            </a:r>
            <a:r>
              <a:rPr lang="en-US" sz="3200" b="1" dirty="0"/>
              <a:t>confidence</a:t>
            </a:r>
            <a:endParaRPr lang="en-US" sz="1200" b="1" dirty="0"/>
          </a:p>
          <a:p>
            <a:pPr marL="457200" lvl="1" indent="0">
              <a:buNone/>
            </a:pPr>
            <a:endParaRPr lang="en-US" sz="1200" dirty="0"/>
          </a:p>
          <a:p>
            <a:r>
              <a:rPr lang="en-US" dirty="0"/>
              <a:t>Practice Activation Examples:</a:t>
            </a:r>
          </a:p>
          <a:p>
            <a:pPr lvl="1"/>
            <a:r>
              <a:rPr lang="en-US" sz="3200" b="1" dirty="0"/>
              <a:t>Preparedness</a:t>
            </a:r>
            <a:r>
              <a:rPr lang="en-US" sz="3200" dirty="0"/>
              <a:t> in managing intractable nausea</a:t>
            </a:r>
          </a:p>
          <a:p>
            <a:pPr lvl="1"/>
            <a:r>
              <a:rPr lang="en-US" sz="3200" b="1" dirty="0"/>
              <a:t>Integration</a:t>
            </a:r>
            <a:r>
              <a:rPr lang="en-US" sz="3200" dirty="0"/>
              <a:t> of tools (e.g., Legacy Letters)</a:t>
            </a:r>
          </a:p>
          <a:p>
            <a:pPr lvl="1"/>
            <a:r>
              <a:rPr lang="en-US" sz="3200" dirty="0"/>
              <a:t>Increased cross-role </a:t>
            </a:r>
            <a:r>
              <a:rPr lang="en-US" sz="3200" b="1" dirty="0"/>
              <a:t>consultation</a:t>
            </a:r>
            <a:endParaRPr lang="en-US" sz="1800" b="1" dirty="0"/>
          </a:p>
          <a:p>
            <a:pPr lvl="1"/>
            <a:endParaRPr lang="en-US" sz="1800" dirty="0"/>
          </a:p>
          <a:p>
            <a:pPr marL="0" indent="0">
              <a:buNone/>
            </a:pPr>
            <a:r>
              <a:rPr lang="en-US" dirty="0"/>
              <a:t>APPLIED CONFIDENCE - “The sessions have reaffirmed my knowledge base and created opportunities for meaningful sharing across disciplines.”</a:t>
            </a:r>
          </a:p>
        </p:txBody>
      </p:sp>
      <p:sp>
        <p:nvSpPr>
          <p:cNvPr id="3" name="Freeform 7">
            <a:extLst>
              <a:ext uri="{FF2B5EF4-FFF2-40B4-BE49-F238E27FC236}">
                <a16:creationId xmlns:a16="http://schemas.microsoft.com/office/drawing/2014/main" id="{09B735AB-99AC-4159-C082-A6B325E9BC5A}"/>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4D334C0F-5088-7EAC-F42B-F9D2D6FBE405}"/>
              </a:ext>
            </a:extLst>
          </p:cNvPr>
          <p:cNvSpPr txBox="1"/>
          <p:nvPr/>
        </p:nvSpPr>
        <p:spPr>
          <a:xfrm>
            <a:off x="1007803" y="9562873"/>
            <a:ext cx="16272394" cy="400110"/>
          </a:xfrm>
          <a:prstGeom prst="rect">
            <a:avLst/>
          </a:prstGeom>
          <a:noFill/>
        </p:spPr>
        <p:txBody>
          <a:bodyPr wrap="square" rtlCol="0">
            <a:spAutoFit/>
          </a:bodyPr>
          <a:lstStyle/>
          <a:p>
            <a:r>
              <a:rPr lang="fr-FR" sz="2000" dirty="0"/>
              <a:t>Contex</a:t>
            </a:r>
            <a:r>
              <a:rPr lang="fr-FR" sz="2000" b="1" dirty="0">
                <a:solidFill>
                  <a:schemeClr val="tx2"/>
                </a:solidFill>
              </a:rPr>
              <a:t>t</a:t>
            </a:r>
            <a:r>
              <a:rPr lang="fr-FR" sz="2000" dirty="0"/>
              <a:t> | Intervention | Operations |</a:t>
            </a:r>
            <a:r>
              <a:rPr lang="fr-FR" sz="2000" b="1" dirty="0">
                <a:solidFill>
                  <a:schemeClr val="tx2"/>
                </a:solidFill>
              </a:rPr>
              <a:t> Evaluation </a:t>
            </a:r>
            <a:r>
              <a:rPr lang="fr-FR" sz="2000" dirty="0"/>
              <a:t>| Interpretation | Application | Future Direction</a:t>
            </a:r>
            <a:endParaRPr lang="en-US" sz="2000" dirty="0"/>
          </a:p>
        </p:txBody>
      </p:sp>
    </p:spTree>
    <p:extLst>
      <p:ext uri="{BB962C8B-B14F-4D97-AF65-F5344CB8AC3E}">
        <p14:creationId xmlns:p14="http://schemas.microsoft.com/office/powerpoint/2010/main" val="2978705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C1AF-B43F-CA85-8877-F7DB01F5089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4653758-81E8-D95C-EDFD-7C934BC3B4E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5" name="AutoShape 5">
            <a:extLst>
              <a:ext uri="{FF2B5EF4-FFF2-40B4-BE49-F238E27FC236}">
                <a16:creationId xmlns:a16="http://schemas.microsoft.com/office/drawing/2014/main" id="{2003742D-D0CB-FFEB-988E-76EDC31395E7}"/>
              </a:ext>
            </a:extLst>
          </p:cNvPr>
          <p:cNvSpPr/>
          <p:nvPr/>
        </p:nvSpPr>
        <p:spPr>
          <a:xfrm>
            <a:off x="2438400" y="4330006"/>
            <a:ext cx="2618740" cy="0"/>
          </a:xfrm>
          <a:prstGeom prst="line">
            <a:avLst/>
          </a:prstGeom>
          <a:ln w="38100" cap="flat">
            <a:solidFill>
              <a:srgbClr val="40C0B6"/>
            </a:solidFill>
            <a:prstDash val="solid"/>
            <a:headEnd type="none" w="sm" len="sm"/>
            <a:tailEnd type="none" w="sm" len="sm"/>
          </a:ln>
        </p:spPr>
        <p:txBody>
          <a:bodyPr/>
          <a:lstStyle/>
          <a:p>
            <a:endParaRPr lang="en-US" dirty="0"/>
          </a:p>
        </p:txBody>
      </p:sp>
      <p:grpSp>
        <p:nvGrpSpPr>
          <p:cNvPr id="6" name="Group 6">
            <a:extLst>
              <a:ext uri="{FF2B5EF4-FFF2-40B4-BE49-F238E27FC236}">
                <a16:creationId xmlns:a16="http://schemas.microsoft.com/office/drawing/2014/main" id="{AEF46A8E-2012-1E4D-D5D9-C8189FAC681E}"/>
              </a:ext>
            </a:extLst>
          </p:cNvPr>
          <p:cNvGrpSpPr/>
          <p:nvPr/>
        </p:nvGrpSpPr>
        <p:grpSpPr>
          <a:xfrm>
            <a:off x="0" y="0"/>
            <a:ext cx="1600200" cy="10287000"/>
            <a:chOff x="0" y="0"/>
            <a:chExt cx="812800" cy="2709333"/>
          </a:xfrm>
        </p:grpSpPr>
        <p:sp>
          <p:nvSpPr>
            <p:cNvPr id="7" name="Freeform 7">
              <a:extLst>
                <a:ext uri="{FF2B5EF4-FFF2-40B4-BE49-F238E27FC236}">
                  <a16:creationId xmlns:a16="http://schemas.microsoft.com/office/drawing/2014/main" id="{0F3207D5-5EEA-4EDD-E0B2-33687C21D0F7}"/>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36395"/>
            </a:solidFill>
          </p:spPr>
          <p:txBody>
            <a:bodyPr/>
            <a:lstStyle/>
            <a:p>
              <a:endParaRPr lang="en-US" dirty="0"/>
            </a:p>
          </p:txBody>
        </p:sp>
        <p:sp>
          <p:nvSpPr>
            <p:cNvPr id="8" name="TextBox 8">
              <a:extLst>
                <a:ext uri="{FF2B5EF4-FFF2-40B4-BE49-F238E27FC236}">
                  <a16:creationId xmlns:a16="http://schemas.microsoft.com/office/drawing/2014/main" id="{929775D2-955E-1335-60D0-BA8C0B979D10}"/>
                </a:ext>
              </a:extLst>
            </p:cNvPr>
            <p:cNvSpPr txBox="1"/>
            <p:nvPr/>
          </p:nvSpPr>
          <p:spPr>
            <a:xfrm>
              <a:off x="0" y="-47625"/>
              <a:ext cx="812800" cy="2756958"/>
            </a:xfrm>
            <a:prstGeom prst="rect">
              <a:avLst/>
            </a:prstGeom>
          </p:spPr>
          <p:txBody>
            <a:bodyPr lIns="50800" tIns="50800" rIns="50800" bIns="50800" rtlCol="0" anchor="ctr"/>
            <a:lstStyle/>
            <a:p>
              <a:pPr algn="ctr">
                <a:lnSpc>
                  <a:spcPts val="2659"/>
                </a:lnSpc>
              </a:pPr>
              <a:endParaRPr dirty="0"/>
            </a:p>
          </p:txBody>
        </p:sp>
      </p:grpSp>
      <p:sp>
        <p:nvSpPr>
          <p:cNvPr id="11" name="Title 10">
            <a:extLst>
              <a:ext uri="{FF2B5EF4-FFF2-40B4-BE49-F238E27FC236}">
                <a16:creationId xmlns:a16="http://schemas.microsoft.com/office/drawing/2014/main" id="{2A623F63-5907-EAFF-AEC0-B2979CED9BD1}"/>
              </a:ext>
            </a:extLst>
          </p:cNvPr>
          <p:cNvSpPr>
            <a:spLocks noGrp="1"/>
          </p:cNvSpPr>
          <p:nvPr>
            <p:ph type="title"/>
          </p:nvPr>
        </p:nvSpPr>
        <p:spPr>
          <a:xfrm>
            <a:off x="2438400" y="3390900"/>
            <a:ext cx="7772400" cy="1362075"/>
          </a:xfrm>
        </p:spPr>
        <p:txBody>
          <a:bodyPr/>
          <a:lstStyle/>
          <a:p>
            <a:r>
              <a:rPr lang="en-US" dirty="0"/>
              <a:t>INTERPRETATION</a:t>
            </a:r>
          </a:p>
        </p:txBody>
      </p:sp>
      <p:sp>
        <p:nvSpPr>
          <p:cNvPr id="12" name="Text Placeholder 11">
            <a:extLst>
              <a:ext uri="{FF2B5EF4-FFF2-40B4-BE49-F238E27FC236}">
                <a16:creationId xmlns:a16="http://schemas.microsoft.com/office/drawing/2014/main" id="{ADA8FCDF-34E9-6FF2-D38A-AE9D77A96F8E}"/>
              </a:ext>
            </a:extLst>
          </p:cNvPr>
          <p:cNvSpPr>
            <a:spLocks noGrp="1"/>
          </p:cNvSpPr>
          <p:nvPr>
            <p:ph type="body" idx="1"/>
          </p:nvPr>
        </p:nvSpPr>
        <p:spPr>
          <a:xfrm>
            <a:off x="2438400" y="4594920"/>
            <a:ext cx="10424615" cy="548580"/>
          </a:xfrm>
        </p:spPr>
        <p:txBody>
          <a:bodyPr>
            <a:normAutofit/>
          </a:bodyPr>
          <a:lstStyle/>
          <a:p>
            <a:r>
              <a:rPr lang="en-US" sz="2800" i="1" dirty="0">
                <a:solidFill>
                  <a:schemeClr val="tx1"/>
                </a:solidFill>
              </a:rPr>
              <a:t>The Cultural Signals</a:t>
            </a:r>
          </a:p>
        </p:txBody>
      </p:sp>
      <p:sp>
        <p:nvSpPr>
          <p:cNvPr id="3" name="Freeform 7">
            <a:extLst>
              <a:ext uri="{FF2B5EF4-FFF2-40B4-BE49-F238E27FC236}">
                <a16:creationId xmlns:a16="http://schemas.microsoft.com/office/drawing/2014/main" id="{7151AA0D-3FD5-12B4-A44A-42ACF1810266}"/>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1086799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9DF8D07E-C997-A654-E388-6C0D0AE793C9}"/>
              </a:ext>
            </a:extLst>
          </p:cNvPr>
          <p:cNvSpPr>
            <a:spLocks noGrp="1"/>
          </p:cNvSpPr>
          <p:nvPr>
            <p:ph type="title"/>
          </p:nvPr>
        </p:nvSpPr>
        <p:spPr>
          <a:xfrm>
            <a:off x="1029792" y="880885"/>
            <a:ext cx="15658008" cy="1143000"/>
          </a:xfrm>
        </p:spPr>
        <p:txBody>
          <a:bodyPr/>
          <a:lstStyle/>
          <a:p>
            <a:pPr algn="l"/>
            <a:r>
              <a:rPr lang="en-US" b="1" dirty="0">
                <a:solidFill>
                  <a:srgbClr val="036395"/>
                </a:solidFill>
              </a:rPr>
              <a:t>Learning Objectives</a:t>
            </a:r>
          </a:p>
        </p:txBody>
      </p:sp>
      <p:sp>
        <p:nvSpPr>
          <p:cNvPr id="9" name="Content Placeholder 8">
            <a:extLst>
              <a:ext uri="{FF2B5EF4-FFF2-40B4-BE49-F238E27FC236}">
                <a16:creationId xmlns:a16="http://schemas.microsoft.com/office/drawing/2014/main" id="{4B31FA29-B040-41AC-3272-2F0CDBDA76EF}"/>
              </a:ext>
            </a:extLst>
          </p:cNvPr>
          <p:cNvSpPr>
            <a:spLocks noGrp="1"/>
          </p:cNvSpPr>
          <p:nvPr>
            <p:ph idx="1"/>
          </p:nvPr>
        </p:nvSpPr>
        <p:spPr>
          <a:xfrm>
            <a:off x="1029792" y="2705100"/>
            <a:ext cx="15658008" cy="6476999"/>
          </a:xfrm>
        </p:spPr>
        <p:txBody>
          <a:bodyPr>
            <a:noAutofit/>
          </a:bodyPr>
          <a:lstStyle/>
          <a:p>
            <a:pPr marL="0" indent="0">
              <a:lnSpc>
                <a:spcPct val="113000"/>
              </a:lnSpc>
              <a:spcBef>
                <a:spcPts val="600"/>
              </a:spcBef>
              <a:buNone/>
            </a:pPr>
            <a:r>
              <a:rPr lang="en-US" sz="3600" dirty="0"/>
              <a:t>At the conclusion of this session, participants will be able to:</a:t>
            </a:r>
          </a:p>
          <a:p>
            <a:pPr>
              <a:lnSpc>
                <a:spcPct val="113000"/>
              </a:lnSpc>
              <a:spcBef>
                <a:spcPts val="600"/>
              </a:spcBef>
            </a:pPr>
            <a:r>
              <a:rPr lang="en-US" sz="3600" b="1" dirty="0"/>
              <a:t>Describe</a:t>
            </a:r>
            <a:r>
              <a:rPr lang="en-US" sz="3600" dirty="0"/>
              <a:t> the core structural elements of the First Friday interprofessional education model.</a:t>
            </a:r>
          </a:p>
          <a:p>
            <a:pPr>
              <a:lnSpc>
                <a:spcPct val="113000"/>
              </a:lnSpc>
              <a:spcBef>
                <a:spcPts val="600"/>
              </a:spcBef>
            </a:pPr>
            <a:r>
              <a:rPr lang="en-US" sz="3600" b="1" dirty="0"/>
              <a:t>Explain</a:t>
            </a:r>
            <a:r>
              <a:rPr lang="en-US" sz="3600" dirty="0"/>
              <a:t> how recurring, facilitated learning spaces can influence team cohesion and professional wellbeing in hospice settings.</a:t>
            </a:r>
          </a:p>
          <a:p>
            <a:pPr>
              <a:lnSpc>
                <a:spcPct val="113000"/>
              </a:lnSpc>
              <a:spcBef>
                <a:spcPts val="600"/>
              </a:spcBef>
            </a:pPr>
            <a:r>
              <a:rPr lang="en-US" sz="3600" b="1" dirty="0"/>
              <a:t>Identify</a:t>
            </a:r>
            <a:r>
              <a:rPr lang="en-US" sz="3600" dirty="0"/>
              <a:t> at least three measurable indicators of organizational engagement beyond attendance and satisfaction.</a:t>
            </a:r>
          </a:p>
          <a:p>
            <a:pPr>
              <a:lnSpc>
                <a:spcPct val="113000"/>
              </a:lnSpc>
              <a:spcBef>
                <a:spcPts val="600"/>
              </a:spcBef>
            </a:pPr>
            <a:r>
              <a:rPr lang="en-US" sz="3600" b="1" dirty="0"/>
              <a:t>Outline</a:t>
            </a:r>
            <a:r>
              <a:rPr lang="en-US" sz="3600" dirty="0"/>
              <a:t> one practical step to strengthen interprofessional learning culture within their own organization</a:t>
            </a:r>
          </a:p>
        </p:txBody>
      </p:sp>
      <p:sp>
        <p:nvSpPr>
          <p:cNvPr id="3" name="Freeform 7">
            <a:extLst>
              <a:ext uri="{FF2B5EF4-FFF2-40B4-BE49-F238E27FC236}">
                <a16:creationId xmlns:a16="http://schemas.microsoft.com/office/drawing/2014/main" id="{47406777-FD36-56F5-2348-6520406C2A25}"/>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TextBox 5">
            <a:extLst>
              <a:ext uri="{FF2B5EF4-FFF2-40B4-BE49-F238E27FC236}">
                <a16:creationId xmlns:a16="http://schemas.microsoft.com/office/drawing/2014/main" id="{674E9CA0-83B2-0833-5E70-DB6E85FC334E}"/>
              </a:ext>
            </a:extLst>
          </p:cNvPr>
          <p:cNvSpPr txBox="1"/>
          <p:nvPr/>
        </p:nvSpPr>
        <p:spPr>
          <a:xfrm>
            <a:off x="1007803" y="9562873"/>
            <a:ext cx="16272394" cy="400110"/>
          </a:xfrm>
          <a:prstGeom prst="rect">
            <a:avLst/>
          </a:prstGeom>
          <a:noFill/>
        </p:spPr>
        <p:txBody>
          <a:bodyPr wrap="square" rtlCol="0">
            <a:spAutoFit/>
          </a:bodyPr>
          <a:lstStyle/>
          <a:p>
            <a:r>
              <a:rPr lang="fr-FR" sz="2000" b="1" dirty="0">
                <a:solidFill>
                  <a:schemeClr val="tx2"/>
                </a:solidFill>
              </a:rPr>
              <a:t>Context</a:t>
            </a:r>
            <a:r>
              <a:rPr lang="fr-FR" sz="2000" dirty="0"/>
              <a:t> | Intervention | Operations | Evaluation | Interpretation | Application | Future Direction</a:t>
            </a:r>
            <a:endParaRPr lang="en-US" sz="2000" dirty="0"/>
          </a:p>
        </p:txBody>
      </p:sp>
    </p:spTree>
    <p:extLst>
      <p:ext uri="{BB962C8B-B14F-4D97-AF65-F5344CB8AC3E}">
        <p14:creationId xmlns:p14="http://schemas.microsoft.com/office/powerpoint/2010/main" val="4161358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CFDE2-EC13-2730-3C6A-B054E90DDF5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DD47E0F-DE69-9ECE-5A71-736FF9B8BF6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A6AA0B7E-A2B5-3B24-398E-3065E82DD8AA}"/>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F38AD0DF-71C2-EE81-E747-757DDF89D873}"/>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F99F691E-E203-D80D-39EC-EBB883218EBB}"/>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Emerging Cultural Themes**</a:t>
            </a:r>
          </a:p>
        </p:txBody>
      </p:sp>
      <p:sp>
        <p:nvSpPr>
          <p:cNvPr id="3" name="Freeform 7">
            <a:extLst>
              <a:ext uri="{FF2B5EF4-FFF2-40B4-BE49-F238E27FC236}">
                <a16:creationId xmlns:a16="http://schemas.microsoft.com/office/drawing/2014/main" id="{E0D86A9E-34D7-8EE2-0338-79E22A947478}"/>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10" name="Content Placeholder 10">
            <a:extLst>
              <a:ext uri="{FF2B5EF4-FFF2-40B4-BE49-F238E27FC236}">
                <a16:creationId xmlns:a16="http://schemas.microsoft.com/office/drawing/2014/main" id="{9672D2BA-479A-EDB1-3200-DA12797A8F3D}"/>
              </a:ext>
            </a:extLst>
          </p:cNvPr>
          <p:cNvSpPr>
            <a:spLocks noGrp="1"/>
          </p:cNvSpPr>
          <p:nvPr>
            <p:ph sz="half" idx="1"/>
          </p:nvPr>
        </p:nvSpPr>
        <p:spPr>
          <a:xfrm>
            <a:off x="1029792" y="2721917"/>
            <a:ext cx="7885608" cy="3735007"/>
          </a:xfrm>
        </p:spPr>
        <p:txBody>
          <a:bodyPr>
            <a:noAutofit/>
          </a:bodyPr>
          <a:lstStyle/>
          <a:p>
            <a:pPr marL="0" indent="0">
              <a:buNone/>
            </a:pPr>
            <a:r>
              <a:rPr lang="en-US" sz="3200" b="1" i="1" dirty="0"/>
              <a:t>Across modalities, participants described:</a:t>
            </a:r>
          </a:p>
          <a:p>
            <a:r>
              <a:rPr lang="en-US" sz="3200" dirty="0"/>
              <a:t>Stronger sense of organizational belonging</a:t>
            </a:r>
          </a:p>
          <a:p>
            <a:r>
              <a:rPr lang="en-US" sz="3200" dirty="0"/>
              <a:t>Increased interdisciplinary respect</a:t>
            </a:r>
          </a:p>
          <a:p>
            <a:r>
              <a:rPr lang="en-US" sz="3200" dirty="0"/>
              <a:t>Reinforced clinical and professional identity</a:t>
            </a:r>
          </a:p>
          <a:p>
            <a:r>
              <a:rPr lang="en-US" sz="3200" dirty="0"/>
              <a:t>Greater comfort discussing uncertainty</a:t>
            </a:r>
          </a:p>
          <a:p>
            <a:r>
              <a:rPr lang="en-US" sz="3200" dirty="0"/>
              <a:t>Desire for continued structured dialogue</a:t>
            </a:r>
          </a:p>
        </p:txBody>
      </p:sp>
      <p:sp>
        <p:nvSpPr>
          <p:cNvPr id="11" name="Content Placeholder 11">
            <a:extLst>
              <a:ext uri="{FF2B5EF4-FFF2-40B4-BE49-F238E27FC236}">
                <a16:creationId xmlns:a16="http://schemas.microsoft.com/office/drawing/2014/main" id="{EF19C5D5-917F-5CBB-D675-2B01F4BD5FE4}"/>
              </a:ext>
            </a:extLst>
          </p:cNvPr>
          <p:cNvSpPr txBox="1">
            <a:spLocks/>
          </p:cNvSpPr>
          <p:nvPr/>
        </p:nvSpPr>
        <p:spPr>
          <a:xfrm>
            <a:off x="9296400" y="2721917"/>
            <a:ext cx="7467600" cy="373500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i="1" dirty="0"/>
              <a:t>Reflective Observations</a:t>
            </a:r>
          </a:p>
          <a:p>
            <a:r>
              <a:rPr lang="en-US" dirty="0"/>
              <a:t>Education as belonging</a:t>
            </a:r>
          </a:p>
          <a:p>
            <a:r>
              <a:rPr lang="en-US" dirty="0"/>
              <a:t>Education as moral distress buffer</a:t>
            </a:r>
          </a:p>
          <a:p>
            <a:r>
              <a:rPr lang="en-US" dirty="0"/>
              <a:t>Psychological safety in ethical uncertainty</a:t>
            </a:r>
          </a:p>
          <a:p>
            <a:r>
              <a:rPr lang="en-US" dirty="0"/>
              <a:t>Non-clinical inclusion gap</a:t>
            </a:r>
          </a:p>
        </p:txBody>
      </p:sp>
      <p:sp>
        <p:nvSpPr>
          <p:cNvPr id="12" name="Content Placeholder 8">
            <a:extLst>
              <a:ext uri="{FF2B5EF4-FFF2-40B4-BE49-F238E27FC236}">
                <a16:creationId xmlns:a16="http://schemas.microsoft.com/office/drawing/2014/main" id="{FBD9F280-90FE-445B-B550-D6720EBBF01D}"/>
              </a:ext>
            </a:extLst>
          </p:cNvPr>
          <p:cNvSpPr txBox="1">
            <a:spLocks/>
          </p:cNvSpPr>
          <p:nvPr/>
        </p:nvSpPr>
        <p:spPr>
          <a:xfrm>
            <a:off x="1029792" y="6743700"/>
            <a:ext cx="15658008"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nSpc>
                <a:spcPct val="113000"/>
              </a:lnSpc>
              <a:spcBef>
                <a:spcPts val="600"/>
              </a:spcBef>
              <a:buFont typeface="Arial" pitchFamily="34" charset="0"/>
              <a:buNone/>
            </a:pPr>
            <a:r>
              <a:rPr lang="en-US" sz="3200" dirty="0"/>
              <a:t>ORGANIZATIONAL BELONGING - “These sessions have helped me meet others beyond my field team and contributed to my feeling part of the larger organization.”</a:t>
            </a:r>
          </a:p>
          <a:p>
            <a:pPr marL="0" indent="0">
              <a:lnSpc>
                <a:spcPct val="113000"/>
              </a:lnSpc>
              <a:spcBef>
                <a:spcPts val="600"/>
              </a:spcBef>
              <a:buNone/>
            </a:pPr>
            <a:r>
              <a:rPr lang="en-US" sz="3200" dirty="0"/>
              <a:t>INTERPROFESSIONAL RESPECT - “This content is relevant to all disciplines. It is important for the medical side to learn about the support side — and vice versa.”</a:t>
            </a:r>
          </a:p>
        </p:txBody>
      </p:sp>
      <p:sp>
        <p:nvSpPr>
          <p:cNvPr id="6" name="TextBox 5">
            <a:extLst>
              <a:ext uri="{FF2B5EF4-FFF2-40B4-BE49-F238E27FC236}">
                <a16:creationId xmlns:a16="http://schemas.microsoft.com/office/drawing/2014/main" id="{8CACB1A1-EFBD-020D-97BD-EE665B456AC0}"/>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a:t>
            </a:r>
            <a:r>
              <a:rPr lang="fr-FR" sz="2000" b="1" dirty="0">
                <a:solidFill>
                  <a:schemeClr val="tx2"/>
                </a:solidFill>
              </a:rPr>
              <a:t>Interpretation</a:t>
            </a:r>
            <a:r>
              <a:rPr lang="fr-FR" sz="2000" dirty="0"/>
              <a:t> | Application | Future Direction</a:t>
            </a:r>
            <a:endParaRPr lang="en-US" sz="2000" dirty="0"/>
          </a:p>
        </p:txBody>
      </p:sp>
    </p:spTree>
    <p:extLst>
      <p:ext uri="{BB962C8B-B14F-4D97-AF65-F5344CB8AC3E}">
        <p14:creationId xmlns:p14="http://schemas.microsoft.com/office/powerpoint/2010/main" val="21627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8200C-CB22-A572-2EC1-8889C5B5FF5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6D50FBF-E800-941A-67DC-99E3A08C8CC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64D48B4B-FFD6-47C2-258D-4E7E362B1DE3}"/>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D344B851-C258-5CF2-42B6-6FB2D6C400CF}"/>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A30D653D-7FE2-EB54-A73F-2AC41303C32F}"/>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What Surprised Us</a:t>
            </a:r>
          </a:p>
        </p:txBody>
      </p:sp>
      <p:sp>
        <p:nvSpPr>
          <p:cNvPr id="9" name="Content Placeholder 8">
            <a:extLst>
              <a:ext uri="{FF2B5EF4-FFF2-40B4-BE49-F238E27FC236}">
                <a16:creationId xmlns:a16="http://schemas.microsoft.com/office/drawing/2014/main" id="{F1D02E89-C971-7111-F920-6A4911938DC2}"/>
              </a:ext>
            </a:extLst>
          </p:cNvPr>
          <p:cNvSpPr>
            <a:spLocks noGrp="1"/>
          </p:cNvSpPr>
          <p:nvPr>
            <p:ph idx="1"/>
          </p:nvPr>
        </p:nvSpPr>
        <p:spPr>
          <a:xfrm>
            <a:off x="1029792" y="2705100"/>
            <a:ext cx="15658008" cy="4525963"/>
          </a:xfrm>
        </p:spPr>
        <p:txBody>
          <a:bodyPr>
            <a:normAutofit/>
          </a:bodyPr>
          <a:lstStyle/>
          <a:p>
            <a:r>
              <a:rPr lang="en-US" sz="3600" dirty="0"/>
              <a:t>Predictability mattered more than topics</a:t>
            </a:r>
          </a:p>
          <a:p>
            <a:r>
              <a:rPr lang="en-US" sz="3600" dirty="0"/>
              <a:t>Participants asked for more dialogue not less</a:t>
            </a:r>
          </a:p>
          <a:p>
            <a:r>
              <a:rPr lang="en-US" sz="3600" dirty="0"/>
              <a:t>Curated content worked better than original lectures</a:t>
            </a:r>
          </a:p>
          <a:p>
            <a:r>
              <a:rPr lang="en-US" sz="3600" dirty="0"/>
              <a:t>Different modalities required different delivery formats</a:t>
            </a:r>
          </a:p>
        </p:txBody>
      </p:sp>
      <p:sp>
        <p:nvSpPr>
          <p:cNvPr id="3" name="Freeform 7">
            <a:extLst>
              <a:ext uri="{FF2B5EF4-FFF2-40B4-BE49-F238E27FC236}">
                <a16:creationId xmlns:a16="http://schemas.microsoft.com/office/drawing/2014/main" id="{2D2DB9F1-2979-03C3-7C3D-7F0696641589}"/>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F6D04FE5-EEF4-B5CD-B4A5-BF442762F5A0}"/>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a:t>
            </a:r>
            <a:r>
              <a:rPr lang="fr-FR" sz="2000" b="1" dirty="0">
                <a:solidFill>
                  <a:schemeClr val="tx2"/>
                </a:solidFill>
              </a:rPr>
              <a:t>Interpretation</a:t>
            </a:r>
            <a:r>
              <a:rPr lang="fr-FR" sz="2000" dirty="0"/>
              <a:t> | Application | Future Direction</a:t>
            </a:r>
            <a:endParaRPr lang="en-US" sz="2000" dirty="0"/>
          </a:p>
        </p:txBody>
      </p:sp>
    </p:spTree>
    <p:extLst>
      <p:ext uri="{BB962C8B-B14F-4D97-AF65-F5344CB8AC3E}">
        <p14:creationId xmlns:p14="http://schemas.microsoft.com/office/powerpoint/2010/main" val="3687846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EF73D-7C60-18C5-7CD3-A3020966D00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D5740C-9CE7-FF22-45E8-0A96E59794F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222B4B78-F98C-3330-C97D-6DD59A994773}"/>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98823B9E-1906-AC23-A8E8-41FA4C134C5E}"/>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41F8DF70-46E2-2E9A-8769-2680256E05AC}"/>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What Makes This Work Culturally?</a:t>
            </a:r>
          </a:p>
        </p:txBody>
      </p:sp>
      <p:sp>
        <p:nvSpPr>
          <p:cNvPr id="9" name="Content Placeholder 8">
            <a:extLst>
              <a:ext uri="{FF2B5EF4-FFF2-40B4-BE49-F238E27FC236}">
                <a16:creationId xmlns:a16="http://schemas.microsoft.com/office/drawing/2014/main" id="{3885E963-DC44-D65F-08D8-1B1D52F55774}"/>
              </a:ext>
            </a:extLst>
          </p:cNvPr>
          <p:cNvSpPr>
            <a:spLocks noGrp="1"/>
          </p:cNvSpPr>
          <p:nvPr>
            <p:ph idx="1"/>
          </p:nvPr>
        </p:nvSpPr>
        <p:spPr>
          <a:xfrm>
            <a:off x="1029792" y="2705100"/>
            <a:ext cx="15658008" cy="4525963"/>
          </a:xfrm>
        </p:spPr>
        <p:txBody>
          <a:bodyPr>
            <a:normAutofit/>
          </a:bodyPr>
          <a:lstStyle/>
          <a:p>
            <a:pPr marL="0" indent="0">
              <a:buNone/>
            </a:pPr>
            <a:r>
              <a:rPr lang="en-US" sz="3600" dirty="0"/>
              <a:t>Cultural Mechanism</a:t>
            </a:r>
          </a:p>
          <a:p>
            <a:r>
              <a:rPr lang="en-US" sz="3600" dirty="0"/>
              <a:t>Shared rhythm reduces relational distance</a:t>
            </a:r>
          </a:p>
          <a:p>
            <a:r>
              <a:rPr lang="en-US" sz="3600" dirty="0"/>
              <a:t>Dialogue surfaces diverse clinical perspectives</a:t>
            </a:r>
          </a:p>
          <a:p>
            <a:r>
              <a:rPr lang="en-US" sz="3600" dirty="0"/>
              <a:t>Reflection normalizes uncertainty in serious illness care</a:t>
            </a:r>
          </a:p>
          <a:p>
            <a:r>
              <a:rPr lang="en-US" sz="3600" dirty="0"/>
              <a:t>Repeated interaction strengthens organizational belonging</a:t>
            </a:r>
          </a:p>
        </p:txBody>
      </p:sp>
      <p:sp>
        <p:nvSpPr>
          <p:cNvPr id="3" name="Freeform 7">
            <a:extLst>
              <a:ext uri="{FF2B5EF4-FFF2-40B4-BE49-F238E27FC236}">
                <a16:creationId xmlns:a16="http://schemas.microsoft.com/office/drawing/2014/main" id="{F82A0A31-55DB-CE25-F83F-2EE18AFCD7CF}"/>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332C8A46-9F3D-A931-5D93-13DDF923E56F}"/>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a:t>
            </a:r>
            <a:r>
              <a:rPr lang="fr-FR" sz="2000" b="1" dirty="0">
                <a:solidFill>
                  <a:schemeClr val="tx2"/>
                </a:solidFill>
              </a:rPr>
              <a:t>Interpretation</a:t>
            </a:r>
            <a:r>
              <a:rPr lang="fr-FR" sz="2000" dirty="0"/>
              <a:t> | Application | Future Direction</a:t>
            </a:r>
            <a:endParaRPr lang="en-US" sz="2000" dirty="0"/>
          </a:p>
        </p:txBody>
      </p:sp>
    </p:spTree>
    <p:extLst>
      <p:ext uri="{BB962C8B-B14F-4D97-AF65-F5344CB8AC3E}">
        <p14:creationId xmlns:p14="http://schemas.microsoft.com/office/powerpoint/2010/main" val="3671208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96456-E920-9979-8F41-6BA9070A7C7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DA5D811-5767-109B-88D7-1EA23CE17BB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7D677806-E6CC-FD49-77A1-BC01858EBB17}"/>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002FB4B5-0AAF-3360-6869-87866EAAF887}"/>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DA9FB997-402D-45BD-69B3-B1A1409A7334}"/>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Implications for Workforce Wellbeing</a:t>
            </a:r>
          </a:p>
        </p:txBody>
      </p:sp>
      <p:sp>
        <p:nvSpPr>
          <p:cNvPr id="3" name="Freeform 7">
            <a:extLst>
              <a:ext uri="{FF2B5EF4-FFF2-40B4-BE49-F238E27FC236}">
                <a16:creationId xmlns:a16="http://schemas.microsoft.com/office/drawing/2014/main" id="{62A3808A-DCF9-6BC1-AB77-6448711EAECC}"/>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9" name="Content Placeholder 10">
            <a:extLst>
              <a:ext uri="{FF2B5EF4-FFF2-40B4-BE49-F238E27FC236}">
                <a16:creationId xmlns:a16="http://schemas.microsoft.com/office/drawing/2014/main" id="{2C9F0871-D316-7C1B-959F-24FF125EFAB9}"/>
              </a:ext>
            </a:extLst>
          </p:cNvPr>
          <p:cNvSpPr>
            <a:spLocks noGrp="1"/>
          </p:cNvSpPr>
          <p:nvPr>
            <p:ph sz="half" idx="1"/>
          </p:nvPr>
        </p:nvSpPr>
        <p:spPr>
          <a:xfrm>
            <a:off x="1077091" y="2631620"/>
            <a:ext cx="5110909" cy="5068169"/>
          </a:xfrm>
        </p:spPr>
        <p:txBody>
          <a:bodyPr>
            <a:normAutofit fontScale="92500" lnSpcReduction="10000"/>
          </a:bodyPr>
          <a:lstStyle/>
          <a:p>
            <a:pPr marL="0" indent="0">
              <a:buNone/>
            </a:pPr>
            <a:r>
              <a:rPr lang="en-US" sz="3200" b="1" i="1" dirty="0"/>
              <a:t>Psychological Safety &amp; Moral Distress</a:t>
            </a:r>
          </a:p>
          <a:p>
            <a:r>
              <a:rPr lang="en-US" sz="3200" dirty="0"/>
              <a:t>Recurring interprofessional reflection may reduce professional isolation</a:t>
            </a:r>
          </a:p>
          <a:p>
            <a:r>
              <a:rPr lang="en-US" sz="3200" dirty="0"/>
              <a:t>Facilitated dialogue supports ethical processing in complex care</a:t>
            </a:r>
          </a:p>
          <a:p>
            <a:r>
              <a:rPr lang="en-US" sz="3200" dirty="0"/>
              <a:t>Predictable learning spaces can reinforce professional identity</a:t>
            </a:r>
          </a:p>
          <a:p>
            <a:endParaRPr lang="en-US" dirty="0"/>
          </a:p>
          <a:p>
            <a:pPr marL="0" indent="0">
              <a:buNone/>
            </a:pPr>
            <a:endParaRPr lang="en-US" i="1" dirty="0"/>
          </a:p>
        </p:txBody>
      </p:sp>
      <p:sp>
        <p:nvSpPr>
          <p:cNvPr id="13" name="Content Placeholder 10">
            <a:extLst>
              <a:ext uri="{FF2B5EF4-FFF2-40B4-BE49-F238E27FC236}">
                <a16:creationId xmlns:a16="http://schemas.microsoft.com/office/drawing/2014/main" id="{004A69C7-B35E-6842-5611-3C218FB194FD}"/>
              </a:ext>
            </a:extLst>
          </p:cNvPr>
          <p:cNvSpPr txBox="1">
            <a:spLocks/>
          </p:cNvSpPr>
          <p:nvPr/>
        </p:nvSpPr>
        <p:spPr>
          <a:xfrm>
            <a:off x="6588545" y="2476500"/>
            <a:ext cx="5110909" cy="50941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200" b="1" i="1" dirty="0"/>
              <a:t>Clinical Confidence in Symptom Management</a:t>
            </a:r>
          </a:p>
          <a:p>
            <a:r>
              <a:rPr lang="en-US" sz="3200" dirty="0"/>
              <a:t>Applied practice examples (e.g., intractable nausea preparedness)</a:t>
            </a:r>
          </a:p>
          <a:p>
            <a:r>
              <a:rPr lang="en-US" sz="3200" dirty="0"/>
              <a:t>Reinforcement of evidence-based approaches</a:t>
            </a:r>
          </a:p>
          <a:p>
            <a:r>
              <a:rPr lang="en-US" sz="3200" dirty="0"/>
              <a:t>Shared clinical language across disciplines</a:t>
            </a:r>
          </a:p>
          <a:p>
            <a:pPr marL="0" indent="0">
              <a:buFont typeface="Arial" pitchFamily="34" charset="0"/>
              <a:buNone/>
            </a:pPr>
            <a:endParaRPr lang="en-US" i="1" dirty="0"/>
          </a:p>
        </p:txBody>
      </p:sp>
      <p:sp>
        <p:nvSpPr>
          <p:cNvPr id="14" name="Content Placeholder 10">
            <a:extLst>
              <a:ext uri="{FF2B5EF4-FFF2-40B4-BE49-F238E27FC236}">
                <a16:creationId xmlns:a16="http://schemas.microsoft.com/office/drawing/2014/main" id="{DF7230CF-9532-EAA5-9272-AF21C17F29D5}"/>
              </a:ext>
            </a:extLst>
          </p:cNvPr>
          <p:cNvSpPr txBox="1">
            <a:spLocks/>
          </p:cNvSpPr>
          <p:nvPr/>
        </p:nvSpPr>
        <p:spPr>
          <a:xfrm>
            <a:off x="12221859" y="2476500"/>
            <a:ext cx="4989050" cy="50467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3200" b="1" i="1" dirty="0"/>
              <a:t>Interprofessional Respect &amp; Role Clarity</a:t>
            </a:r>
          </a:p>
          <a:p>
            <a:r>
              <a:rPr lang="en-US" sz="3200" dirty="0"/>
              <a:t>Increased understanding of roles and contributions</a:t>
            </a:r>
          </a:p>
          <a:p>
            <a:r>
              <a:rPr lang="en-US" sz="3200" dirty="0"/>
              <a:t>Strengthened collaborative communication</a:t>
            </a:r>
          </a:p>
          <a:p>
            <a:r>
              <a:rPr lang="en-US" sz="3200" dirty="0"/>
              <a:t>Reinforcement of shared responsibility in serious illness care</a:t>
            </a:r>
            <a:endParaRPr lang="en-US" sz="3200" i="1" dirty="0"/>
          </a:p>
        </p:txBody>
      </p:sp>
      <p:sp>
        <p:nvSpPr>
          <p:cNvPr id="15" name="TextBox 14">
            <a:extLst>
              <a:ext uri="{FF2B5EF4-FFF2-40B4-BE49-F238E27FC236}">
                <a16:creationId xmlns:a16="http://schemas.microsoft.com/office/drawing/2014/main" id="{38F1BFE5-867D-5424-4370-D564E01D29DC}"/>
              </a:ext>
            </a:extLst>
          </p:cNvPr>
          <p:cNvSpPr txBox="1"/>
          <p:nvPr/>
        </p:nvSpPr>
        <p:spPr>
          <a:xfrm>
            <a:off x="1077091" y="8858077"/>
            <a:ext cx="10790663" cy="369332"/>
          </a:xfrm>
          <a:prstGeom prst="rect">
            <a:avLst/>
          </a:prstGeom>
          <a:noFill/>
        </p:spPr>
        <p:txBody>
          <a:bodyPr wrap="square" rtlCol="0">
            <a:spAutoFit/>
          </a:bodyPr>
          <a:lstStyle/>
          <a:p>
            <a:r>
              <a:rPr lang="en-US" dirty="0"/>
              <a:t>Edmondson, 1999; National Academy of Medicine, 2019; Reeves et al., 2017; Rushton, 2018; West et al., 2018</a:t>
            </a:r>
          </a:p>
        </p:txBody>
      </p:sp>
      <p:sp>
        <p:nvSpPr>
          <p:cNvPr id="16" name="TextBox 15">
            <a:extLst>
              <a:ext uri="{FF2B5EF4-FFF2-40B4-BE49-F238E27FC236}">
                <a16:creationId xmlns:a16="http://schemas.microsoft.com/office/drawing/2014/main" id="{83418955-9924-5223-E56A-4585698A7A1E}"/>
              </a:ext>
            </a:extLst>
          </p:cNvPr>
          <p:cNvSpPr txBox="1"/>
          <p:nvPr/>
        </p:nvSpPr>
        <p:spPr>
          <a:xfrm>
            <a:off x="1124487" y="7876282"/>
            <a:ext cx="16086422" cy="1015663"/>
          </a:xfrm>
          <a:prstGeom prst="rect">
            <a:avLst/>
          </a:prstGeom>
          <a:noFill/>
        </p:spPr>
        <p:txBody>
          <a:bodyPr wrap="square" rtlCol="0">
            <a:spAutoFit/>
          </a:bodyPr>
          <a:lstStyle/>
          <a:p>
            <a:r>
              <a:rPr lang="en-US" sz="3000" i="1" dirty="0"/>
              <a:t>Education intentionally designed as relational infrastructure may contribute to workforce stability and collaborative excellence in hospice care.</a:t>
            </a:r>
          </a:p>
        </p:txBody>
      </p:sp>
      <p:sp>
        <p:nvSpPr>
          <p:cNvPr id="7" name="TextBox 6">
            <a:extLst>
              <a:ext uri="{FF2B5EF4-FFF2-40B4-BE49-F238E27FC236}">
                <a16:creationId xmlns:a16="http://schemas.microsoft.com/office/drawing/2014/main" id="{BAFC608D-725D-06BE-4E8A-793AE409CA46}"/>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a:t>
            </a:r>
            <a:r>
              <a:rPr lang="fr-FR" sz="2000" b="1" dirty="0">
                <a:solidFill>
                  <a:schemeClr val="tx2"/>
                </a:solidFill>
              </a:rPr>
              <a:t>Interpretation</a:t>
            </a:r>
            <a:r>
              <a:rPr lang="fr-FR" sz="2000" dirty="0"/>
              <a:t> | Application | Future Direction</a:t>
            </a:r>
            <a:endParaRPr lang="en-US" sz="2000" dirty="0"/>
          </a:p>
        </p:txBody>
      </p:sp>
    </p:spTree>
    <p:extLst>
      <p:ext uri="{BB962C8B-B14F-4D97-AF65-F5344CB8AC3E}">
        <p14:creationId xmlns:p14="http://schemas.microsoft.com/office/powerpoint/2010/main" val="4211064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2AD8A-836E-48BA-7138-4E105EF428E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78B05D-76B4-888C-BD8C-550F83BF43A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5" name="AutoShape 5">
            <a:extLst>
              <a:ext uri="{FF2B5EF4-FFF2-40B4-BE49-F238E27FC236}">
                <a16:creationId xmlns:a16="http://schemas.microsoft.com/office/drawing/2014/main" id="{D87F67A1-A315-2F6C-3693-00AC397A8239}"/>
              </a:ext>
            </a:extLst>
          </p:cNvPr>
          <p:cNvSpPr/>
          <p:nvPr/>
        </p:nvSpPr>
        <p:spPr>
          <a:xfrm>
            <a:off x="2438400" y="4330006"/>
            <a:ext cx="2618740" cy="0"/>
          </a:xfrm>
          <a:prstGeom prst="line">
            <a:avLst/>
          </a:prstGeom>
          <a:ln w="38100" cap="flat">
            <a:solidFill>
              <a:srgbClr val="40C0B6"/>
            </a:solidFill>
            <a:prstDash val="solid"/>
            <a:headEnd type="none" w="sm" len="sm"/>
            <a:tailEnd type="none" w="sm" len="sm"/>
          </a:ln>
        </p:spPr>
        <p:txBody>
          <a:bodyPr/>
          <a:lstStyle/>
          <a:p>
            <a:endParaRPr lang="en-US" dirty="0"/>
          </a:p>
        </p:txBody>
      </p:sp>
      <p:grpSp>
        <p:nvGrpSpPr>
          <p:cNvPr id="6" name="Group 6">
            <a:extLst>
              <a:ext uri="{FF2B5EF4-FFF2-40B4-BE49-F238E27FC236}">
                <a16:creationId xmlns:a16="http://schemas.microsoft.com/office/drawing/2014/main" id="{2900D7A7-07BF-3EAF-E142-71953E712822}"/>
              </a:ext>
            </a:extLst>
          </p:cNvPr>
          <p:cNvGrpSpPr/>
          <p:nvPr/>
        </p:nvGrpSpPr>
        <p:grpSpPr>
          <a:xfrm>
            <a:off x="0" y="0"/>
            <a:ext cx="1600200" cy="10287000"/>
            <a:chOff x="0" y="0"/>
            <a:chExt cx="812800" cy="2709333"/>
          </a:xfrm>
        </p:grpSpPr>
        <p:sp>
          <p:nvSpPr>
            <p:cNvPr id="7" name="Freeform 7">
              <a:extLst>
                <a:ext uri="{FF2B5EF4-FFF2-40B4-BE49-F238E27FC236}">
                  <a16:creationId xmlns:a16="http://schemas.microsoft.com/office/drawing/2014/main" id="{AAC262EE-F3C0-0A49-6463-126F7B8B3224}"/>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36395"/>
            </a:solidFill>
          </p:spPr>
          <p:txBody>
            <a:bodyPr/>
            <a:lstStyle/>
            <a:p>
              <a:endParaRPr lang="en-US" dirty="0"/>
            </a:p>
          </p:txBody>
        </p:sp>
        <p:sp>
          <p:nvSpPr>
            <p:cNvPr id="8" name="TextBox 8">
              <a:extLst>
                <a:ext uri="{FF2B5EF4-FFF2-40B4-BE49-F238E27FC236}">
                  <a16:creationId xmlns:a16="http://schemas.microsoft.com/office/drawing/2014/main" id="{244BC6B8-4C49-1C7E-F4CB-C712034FA810}"/>
                </a:ext>
              </a:extLst>
            </p:cNvPr>
            <p:cNvSpPr txBox="1"/>
            <p:nvPr/>
          </p:nvSpPr>
          <p:spPr>
            <a:xfrm>
              <a:off x="0" y="-47625"/>
              <a:ext cx="812800" cy="2756958"/>
            </a:xfrm>
            <a:prstGeom prst="rect">
              <a:avLst/>
            </a:prstGeom>
          </p:spPr>
          <p:txBody>
            <a:bodyPr lIns="50800" tIns="50800" rIns="50800" bIns="50800" rtlCol="0" anchor="ctr"/>
            <a:lstStyle/>
            <a:p>
              <a:pPr algn="ctr">
                <a:lnSpc>
                  <a:spcPts val="2659"/>
                </a:lnSpc>
              </a:pPr>
              <a:endParaRPr dirty="0"/>
            </a:p>
          </p:txBody>
        </p:sp>
      </p:grpSp>
      <p:sp>
        <p:nvSpPr>
          <p:cNvPr id="11" name="Title 10">
            <a:extLst>
              <a:ext uri="{FF2B5EF4-FFF2-40B4-BE49-F238E27FC236}">
                <a16:creationId xmlns:a16="http://schemas.microsoft.com/office/drawing/2014/main" id="{2E91676F-058D-2046-536D-7836A8DB39B1}"/>
              </a:ext>
            </a:extLst>
          </p:cNvPr>
          <p:cNvSpPr>
            <a:spLocks noGrp="1"/>
          </p:cNvSpPr>
          <p:nvPr>
            <p:ph type="title"/>
          </p:nvPr>
        </p:nvSpPr>
        <p:spPr>
          <a:xfrm>
            <a:off x="2438400" y="3390900"/>
            <a:ext cx="7772400" cy="1362075"/>
          </a:xfrm>
        </p:spPr>
        <p:txBody>
          <a:bodyPr/>
          <a:lstStyle/>
          <a:p>
            <a:r>
              <a:rPr lang="en-US" dirty="0"/>
              <a:t>APPLICATION</a:t>
            </a:r>
          </a:p>
        </p:txBody>
      </p:sp>
      <p:sp>
        <p:nvSpPr>
          <p:cNvPr id="12" name="Text Placeholder 11">
            <a:extLst>
              <a:ext uri="{FF2B5EF4-FFF2-40B4-BE49-F238E27FC236}">
                <a16:creationId xmlns:a16="http://schemas.microsoft.com/office/drawing/2014/main" id="{A290CA25-3549-857D-90FB-18B0B48FB280}"/>
              </a:ext>
            </a:extLst>
          </p:cNvPr>
          <p:cNvSpPr>
            <a:spLocks noGrp="1"/>
          </p:cNvSpPr>
          <p:nvPr>
            <p:ph type="body" idx="1"/>
          </p:nvPr>
        </p:nvSpPr>
        <p:spPr>
          <a:xfrm>
            <a:off x="2438400" y="4594920"/>
            <a:ext cx="10424615" cy="548580"/>
          </a:xfrm>
        </p:spPr>
        <p:txBody>
          <a:bodyPr>
            <a:normAutofit/>
          </a:bodyPr>
          <a:lstStyle/>
          <a:p>
            <a:r>
              <a:rPr lang="en-US" sz="2800" i="1" dirty="0">
                <a:solidFill>
                  <a:schemeClr val="tx1"/>
                </a:solidFill>
              </a:rPr>
              <a:t>Practical steps to strengthen interprofessional learning culture</a:t>
            </a:r>
          </a:p>
        </p:txBody>
      </p:sp>
      <p:sp>
        <p:nvSpPr>
          <p:cNvPr id="3" name="Freeform 7">
            <a:extLst>
              <a:ext uri="{FF2B5EF4-FFF2-40B4-BE49-F238E27FC236}">
                <a16:creationId xmlns:a16="http://schemas.microsoft.com/office/drawing/2014/main" id="{3C7E62CC-FCB1-439D-8852-4E3154F434C8}"/>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3867720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F3ED71BB-22F6-62F2-F293-AB8F1C686E7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pic>
        <p:nvPicPr>
          <p:cNvPr id="3" name="Picture 2">
            <a:extLst>
              <a:ext uri="{FF2B5EF4-FFF2-40B4-BE49-F238E27FC236}">
                <a16:creationId xmlns:a16="http://schemas.microsoft.com/office/drawing/2014/main" id="{19A18264-715E-8443-9AA0-684B4F37C67E}"/>
              </a:ext>
            </a:extLst>
          </p:cNvPr>
          <p:cNvPicPr>
            <a:picLocks noChangeAspect="1"/>
          </p:cNvPicPr>
          <p:nvPr/>
        </p:nvPicPr>
        <p:blipFill>
          <a:blip r:embed="rId4"/>
          <a:stretch>
            <a:fillRect/>
          </a:stretch>
        </p:blipFill>
        <p:spPr>
          <a:xfrm>
            <a:off x="1752600" y="571500"/>
            <a:ext cx="14407930" cy="8356600"/>
          </a:xfrm>
          <a:prstGeom prst="rect">
            <a:avLst/>
          </a:prstGeom>
        </p:spPr>
      </p:pic>
      <p:sp>
        <p:nvSpPr>
          <p:cNvPr id="6" name="TextBox 5">
            <a:extLst>
              <a:ext uri="{FF2B5EF4-FFF2-40B4-BE49-F238E27FC236}">
                <a16:creationId xmlns:a16="http://schemas.microsoft.com/office/drawing/2014/main" id="{9B36433A-E8B4-7B24-B27A-732E20B63E23}"/>
              </a:ext>
            </a:extLst>
          </p:cNvPr>
          <p:cNvSpPr txBox="1"/>
          <p:nvPr/>
        </p:nvSpPr>
        <p:spPr>
          <a:xfrm>
            <a:off x="1752600" y="9007614"/>
            <a:ext cx="14407930" cy="769441"/>
          </a:xfrm>
          <a:prstGeom prst="rect">
            <a:avLst/>
          </a:prstGeom>
          <a:noFill/>
        </p:spPr>
        <p:txBody>
          <a:bodyPr wrap="square" rtlCol="0">
            <a:spAutoFit/>
          </a:bodyPr>
          <a:lstStyle/>
          <a:p>
            <a:r>
              <a:rPr lang="en-US" sz="2200" b="1" dirty="0"/>
              <a:t>Normalization Process Theory </a:t>
            </a:r>
            <a:r>
              <a:rPr lang="en-US" sz="2200" dirty="0"/>
              <a:t>suggest recurring collaborative practices become embedded when participants collectively understand, engage in, enact, and evaluate the activity (May &amp; Finch, 2009).</a:t>
            </a:r>
          </a:p>
        </p:txBody>
      </p:sp>
    </p:spTree>
    <p:extLst>
      <p:ext uri="{BB962C8B-B14F-4D97-AF65-F5344CB8AC3E}">
        <p14:creationId xmlns:p14="http://schemas.microsoft.com/office/powerpoint/2010/main" val="1803402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DFAA4-49DF-FD15-545F-27FAB9E205C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5E3DA7F-B78F-C821-32E9-6F03B268474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A8A5C707-C886-8F71-C9B1-FFB8C33A0756}"/>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B5542322-4B21-2806-1F0C-B8C672BB6BB5}"/>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C8ABD547-63E9-7324-81C8-BC1FC8C509AC}"/>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Beyond Attendance: What to Measure</a:t>
            </a:r>
          </a:p>
        </p:txBody>
      </p:sp>
      <p:sp>
        <p:nvSpPr>
          <p:cNvPr id="9" name="Content Placeholder 8">
            <a:extLst>
              <a:ext uri="{FF2B5EF4-FFF2-40B4-BE49-F238E27FC236}">
                <a16:creationId xmlns:a16="http://schemas.microsoft.com/office/drawing/2014/main" id="{BE13C4B1-36F4-3CD3-18D6-7FCED7750859}"/>
              </a:ext>
            </a:extLst>
          </p:cNvPr>
          <p:cNvSpPr>
            <a:spLocks noGrp="1"/>
          </p:cNvSpPr>
          <p:nvPr>
            <p:ph idx="1"/>
          </p:nvPr>
        </p:nvSpPr>
        <p:spPr>
          <a:xfrm>
            <a:off x="1029792" y="2705100"/>
            <a:ext cx="15658008" cy="4525963"/>
          </a:xfrm>
        </p:spPr>
        <p:txBody>
          <a:bodyPr>
            <a:normAutofit/>
          </a:bodyPr>
          <a:lstStyle/>
          <a:p>
            <a:pPr>
              <a:lnSpc>
                <a:spcPct val="113000"/>
              </a:lnSpc>
              <a:spcBef>
                <a:spcPts val="600"/>
              </a:spcBef>
            </a:pPr>
            <a:r>
              <a:rPr lang="en-US" sz="3600" dirty="0"/>
              <a:t>If education is meant to influence culture, measure:</a:t>
            </a:r>
          </a:p>
          <a:p>
            <a:pPr lvl="1">
              <a:lnSpc>
                <a:spcPct val="113000"/>
              </a:lnSpc>
              <a:spcBef>
                <a:spcPts val="600"/>
              </a:spcBef>
            </a:pPr>
            <a:r>
              <a:rPr lang="en-US" sz="3600" dirty="0"/>
              <a:t>Applied Clinical Confidence</a:t>
            </a:r>
          </a:p>
          <a:p>
            <a:pPr lvl="1">
              <a:lnSpc>
                <a:spcPct val="113000"/>
              </a:lnSpc>
              <a:spcBef>
                <a:spcPts val="600"/>
              </a:spcBef>
            </a:pPr>
            <a:r>
              <a:rPr lang="en-US" sz="3600" dirty="0"/>
              <a:t>Cross-Role Understanding &amp; Respect</a:t>
            </a:r>
          </a:p>
          <a:p>
            <a:pPr lvl="1">
              <a:lnSpc>
                <a:spcPct val="113000"/>
              </a:lnSpc>
              <a:spcBef>
                <a:spcPts val="600"/>
              </a:spcBef>
            </a:pPr>
            <a:r>
              <a:rPr lang="en-US" sz="3600" dirty="0"/>
              <a:t>Organizational Belonging</a:t>
            </a:r>
          </a:p>
          <a:p>
            <a:pPr lvl="1">
              <a:lnSpc>
                <a:spcPct val="113000"/>
              </a:lnSpc>
              <a:spcBef>
                <a:spcPts val="600"/>
              </a:spcBef>
            </a:pPr>
            <a:r>
              <a:rPr lang="en-US" sz="3600" dirty="0"/>
              <a:t>Psychological Safety Indicators</a:t>
            </a:r>
          </a:p>
          <a:p>
            <a:pPr lvl="1">
              <a:lnSpc>
                <a:spcPct val="113000"/>
              </a:lnSpc>
              <a:spcBef>
                <a:spcPts val="600"/>
              </a:spcBef>
            </a:pPr>
            <a:r>
              <a:rPr lang="en-US" sz="3600" dirty="0"/>
              <a:t>(Optional) Intent to Change Practice</a:t>
            </a:r>
          </a:p>
        </p:txBody>
      </p:sp>
      <p:sp>
        <p:nvSpPr>
          <p:cNvPr id="3" name="Freeform 7">
            <a:extLst>
              <a:ext uri="{FF2B5EF4-FFF2-40B4-BE49-F238E27FC236}">
                <a16:creationId xmlns:a16="http://schemas.microsoft.com/office/drawing/2014/main" id="{96836393-F0B0-AC95-61B7-9C6692B28A92}"/>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TextBox 5">
            <a:extLst>
              <a:ext uri="{FF2B5EF4-FFF2-40B4-BE49-F238E27FC236}">
                <a16:creationId xmlns:a16="http://schemas.microsoft.com/office/drawing/2014/main" id="{EC8187EF-75BD-DD4E-ED47-A315028D66E7}"/>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 </a:t>
            </a:r>
            <a:r>
              <a:rPr lang="fr-FR" sz="2000" b="1" dirty="0">
                <a:solidFill>
                  <a:schemeClr val="tx2"/>
                </a:solidFill>
              </a:rPr>
              <a:t>Application</a:t>
            </a:r>
            <a:r>
              <a:rPr lang="fr-FR" sz="2000" dirty="0"/>
              <a:t> | Future Direction</a:t>
            </a:r>
            <a:endParaRPr lang="en-US" sz="2000" dirty="0"/>
          </a:p>
        </p:txBody>
      </p:sp>
    </p:spTree>
    <p:extLst>
      <p:ext uri="{BB962C8B-B14F-4D97-AF65-F5344CB8AC3E}">
        <p14:creationId xmlns:p14="http://schemas.microsoft.com/office/powerpoint/2010/main" val="3039936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A0154-5BF5-02DB-0F60-CF5273A1E5A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A30D061-3119-0472-6802-731E044484F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9ECE402D-DEFE-7E45-3688-9D54F7E5AF45}"/>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65AF9EE4-8D46-11FB-8EEE-8D3D99654592}"/>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B477D6D4-B4D7-924E-7B62-0228A1FDF866}"/>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Evaluation Tools Used Across the Program</a:t>
            </a:r>
          </a:p>
        </p:txBody>
      </p:sp>
      <p:sp>
        <p:nvSpPr>
          <p:cNvPr id="3" name="Freeform 7">
            <a:extLst>
              <a:ext uri="{FF2B5EF4-FFF2-40B4-BE49-F238E27FC236}">
                <a16:creationId xmlns:a16="http://schemas.microsoft.com/office/drawing/2014/main" id="{E5BAF999-3249-41D8-D15F-73CEFEF74A4A}"/>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Content Placeholder 8">
            <a:extLst>
              <a:ext uri="{FF2B5EF4-FFF2-40B4-BE49-F238E27FC236}">
                <a16:creationId xmlns:a16="http://schemas.microsoft.com/office/drawing/2014/main" id="{02D82CD2-456E-B2AD-A728-8A05465F0975}"/>
              </a:ext>
            </a:extLst>
          </p:cNvPr>
          <p:cNvSpPr txBox="1">
            <a:spLocks/>
          </p:cNvSpPr>
          <p:nvPr/>
        </p:nvSpPr>
        <p:spPr>
          <a:xfrm>
            <a:off x="1065104" y="2718665"/>
            <a:ext cx="16237082" cy="53506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sp>
        <p:nvSpPr>
          <p:cNvPr id="7" name="Content Placeholder 8">
            <a:extLst>
              <a:ext uri="{FF2B5EF4-FFF2-40B4-BE49-F238E27FC236}">
                <a16:creationId xmlns:a16="http://schemas.microsoft.com/office/drawing/2014/main" id="{6D2AA300-4BC5-5D07-7449-D64E1C61BFCB}"/>
              </a:ext>
            </a:extLst>
          </p:cNvPr>
          <p:cNvSpPr>
            <a:spLocks noGrp="1"/>
          </p:cNvSpPr>
          <p:nvPr>
            <p:ph idx="1"/>
          </p:nvPr>
        </p:nvSpPr>
        <p:spPr>
          <a:xfrm>
            <a:off x="1029792" y="2705100"/>
            <a:ext cx="15658008" cy="6736943"/>
          </a:xfrm>
        </p:spPr>
        <p:txBody>
          <a:bodyPr>
            <a:noAutofit/>
          </a:bodyPr>
          <a:lstStyle/>
          <a:p>
            <a:pPr marL="0" indent="0">
              <a:buNone/>
            </a:pPr>
            <a:r>
              <a:rPr lang="en-US" sz="3250" b="1" dirty="0"/>
              <a:t>Practical Application</a:t>
            </a:r>
          </a:p>
          <a:p>
            <a:r>
              <a:rPr lang="en-US" sz="3250" dirty="0"/>
              <a:t>Relevance of content, perceived value, and how to apply the knowledge</a:t>
            </a:r>
          </a:p>
          <a:p>
            <a:r>
              <a:rPr lang="en-US" sz="3250" dirty="0"/>
              <a:t>Anticipated barriers to implementing new knowledge to professional practice</a:t>
            </a:r>
          </a:p>
          <a:p>
            <a:pPr marL="0" indent="0">
              <a:buNone/>
            </a:pPr>
            <a:r>
              <a:rPr lang="en-US" sz="3250" b="1" dirty="0"/>
              <a:t>Team-Based Learning</a:t>
            </a:r>
          </a:p>
          <a:p>
            <a:r>
              <a:rPr lang="en-US" sz="3250" dirty="0"/>
              <a:t>Identify at least one team role or viewpoint you learned about in today's session</a:t>
            </a:r>
          </a:p>
          <a:p>
            <a:r>
              <a:rPr lang="en-US" sz="3250" dirty="0"/>
              <a:t>What is one way team members can work better together on this topic? </a:t>
            </a:r>
          </a:p>
          <a:p>
            <a:r>
              <a:rPr lang="en-US" sz="3250" dirty="0"/>
              <a:t>What is one idea you will use to help your team care for patients/families or others?</a:t>
            </a:r>
          </a:p>
          <a:p>
            <a:pPr marL="0" indent="0">
              <a:buNone/>
            </a:pPr>
            <a:r>
              <a:rPr lang="en-US" sz="3250" b="1" dirty="0"/>
              <a:t>Organizational Culture</a:t>
            </a:r>
          </a:p>
          <a:p>
            <a:r>
              <a:rPr lang="en-US" sz="3250" dirty="0"/>
              <a:t>Impact on sense of cohesion with team/organization? / job satisfaction? / wellbeing? </a:t>
            </a:r>
          </a:p>
          <a:p>
            <a:r>
              <a:rPr lang="en-US" sz="3250" dirty="0"/>
              <a:t>Impact on sense of belonging, engagement, and/or relationships</a:t>
            </a:r>
          </a:p>
        </p:txBody>
      </p:sp>
      <p:sp>
        <p:nvSpPr>
          <p:cNvPr id="10" name="TextBox 9">
            <a:extLst>
              <a:ext uri="{FF2B5EF4-FFF2-40B4-BE49-F238E27FC236}">
                <a16:creationId xmlns:a16="http://schemas.microsoft.com/office/drawing/2014/main" id="{AD2AB19F-3607-599A-745A-678679081936}"/>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 </a:t>
            </a:r>
            <a:r>
              <a:rPr lang="fr-FR" sz="2000" b="1" dirty="0">
                <a:solidFill>
                  <a:schemeClr val="tx2"/>
                </a:solidFill>
              </a:rPr>
              <a:t>Application</a:t>
            </a:r>
            <a:r>
              <a:rPr lang="fr-FR" sz="2000" dirty="0"/>
              <a:t> | Future Direction</a:t>
            </a:r>
            <a:endParaRPr lang="en-US" sz="2000" dirty="0"/>
          </a:p>
        </p:txBody>
      </p:sp>
    </p:spTree>
    <p:extLst>
      <p:ext uri="{BB962C8B-B14F-4D97-AF65-F5344CB8AC3E}">
        <p14:creationId xmlns:p14="http://schemas.microsoft.com/office/powerpoint/2010/main" val="24136845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AE6AF7-8D5D-D476-2CB3-6F37F5271F8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1FA42F5-3DEE-5EA7-878B-40E1F27DCE8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95FDA2A2-7E0A-DB9D-CB4B-5F910531D465}"/>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A2265CB4-6C0C-4E84-E5DC-FAA0D0967E35}"/>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DF20A057-715F-36BC-D7DE-74624E0B5628}"/>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One Practical Step</a:t>
            </a:r>
          </a:p>
        </p:txBody>
      </p:sp>
      <p:sp>
        <p:nvSpPr>
          <p:cNvPr id="3" name="Freeform 7">
            <a:extLst>
              <a:ext uri="{FF2B5EF4-FFF2-40B4-BE49-F238E27FC236}">
                <a16:creationId xmlns:a16="http://schemas.microsoft.com/office/drawing/2014/main" id="{AD3D25D2-D470-F4DD-B99E-F91B8EE1B953}"/>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Content Placeholder 8">
            <a:extLst>
              <a:ext uri="{FF2B5EF4-FFF2-40B4-BE49-F238E27FC236}">
                <a16:creationId xmlns:a16="http://schemas.microsoft.com/office/drawing/2014/main" id="{119DB256-9107-3F75-E4B4-F43E486720A8}"/>
              </a:ext>
            </a:extLst>
          </p:cNvPr>
          <p:cNvSpPr txBox="1">
            <a:spLocks/>
          </p:cNvSpPr>
          <p:nvPr/>
        </p:nvSpPr>
        <p:spPr>
          <a:xfrm>
            <a:off x="1065104" y="2718665"/>
            <a:ext cx="16237082" cy="66874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3000"/>
              </a:lnSpc>
              <a:spcBef>
                <a:spcPts val="600"/>
              </a:spcBef>
              <a:buNone/>
            </a:pPr>
            <a:r>
              <a:rPr lang="en-US" sz="3600" i="1" dirty="0"/>
              <a:t>What is one structural shift that feels realistic in your setting?</a:t>
            </a:r>
          </a:p>
          <a:p>
            <a:pPr>
              <a:lnSpc>
                <a:spcPct val="113000"/>
              </a:lnSpc>
              <a:spcBef>
                <a:spcPts val="600"/>
              </a:spcBef>
            </a:pPr>
            <a:endParaRPr lang="en-US" sz="3600" dirty="0"/>
          </a:p>
          <a:p>
            <a:pPr>
              <a:lnSpc>
                <a:spcPct val="113000"/>
              </a:lnSpc>
              <a:spcBef>
                <a:spcPts val="600"/>
              </a:spcBef>
            </a:pPr>
            <a:r>
              <a:rPr lang="en-US" sz="3600" dirty="0"/>
              <a:t>If you could change one thing in the next 90 days - consider:</a:t>
            </a:r>
          </a:p>
          <a:p>
            <a:pPr lvl="1">
              <a:lnSpc>
                <a:spcPct val="113000"/>
              </a:lnSpc>
              <a:spcBef>
                <a:spcPts val="600"/>
              </a:spcBef>
            </a:pPr>
            <a:r>
              <a:rPr lang="en-US" sz="3600" dirty="0"/>
              <a:t>Add 10 minutes of facilitated dialogue to an existing CE session</a:t>
            </a:r>
          </a:p>
          <a:p>
            <a:pPr lvl="1">
              <a:lnSpc>
                <a:spcPct val="113000"/>
              </a:lnSpc>
              <a:spcBef>
                <a:spcPts val="600"/>
              </a:spcBef>
            </a:pPr>
            <a:r>
              <a:rPr lang="en-US" sz="3600" dirty="0"/>
              <a:t>Track one belonging or cohesion metric</a:t>
            </a:r>
          </a:p>
          <a:p>
            <a:pPr lvl="1">
              <a:lnSpc>
                <a:spcPct val="113000"/>
              </a:lnSpc>
              <a:spcBef>
                <a:spcPts val="600"/>
              </a:spcBef>
            </a:pPr>
            <a:r>
              <a:rPr lang="en-US" sz="3600" dirty="0"/>
              <a:t>Establish a recurring monthly learning rhythm</a:t>
            </a:r>
          </a:p>
          <a:p>
            <a:pPr lvl="1">
              <a:lnSpc>
                <a:spcPct val="113000"/>
              </a:lnSpc>
              <a:spcBef>
                <a:spcPts val="600"/>
              </a:spcBef>
            </a:pPr>
            <a:r>
              <a:rPr lang="en-US" sz="3600" dirty="0"/>
              <a:t>Create an interprofessional planning conversation</a:t>
            </a:r>
          </a:p>
          <a:p>
            <a:pPr lvl="1">
              <a:lnSpc>
                <a:spcPct val="113000"/>
              </a:lnSpc>
              <a:spcBef>
                <a:spcPts val="600"/>
              </a:spcBef>
            </a:pPr>
            <a:endParaRPr lang="en-US" sz="3600" dirty="0"/>
          </a:p>
          <a:p>
            <a:pPr marL="57150" indent="0">
              <a:lnSpc>
                <a:spcPct val="113000"/>
              </a:lnSpc>
              <a:spcBef>
                <a:spcPts val="600"/>
              </a:spcBef>
              <a:buNone/>
            </a:pPr>
            <a:r>
              <a:rPr lang="en-US" sz="3600" b="1" dirty="0"/>
              <a:t>Implementation worksheet available in handout.</a:t>
            </a:r>
          </a:p>
          <a:p>
            <a:pPr marL="0" indent="0">
              <a:buNone/>
            </a:pPr>
            <a:endParaRPr lang="en-US" b="1" dirty="0"/>
          </a:p>
        </p:txBody>
      </p:sp>
      <p:sp>
        <p:nvSpPr>
          <p:cNvPr id="9" name="TextBox 8">
            <a:extLst>
              <a:ext uri="{FF2B5EF4-FFF2-40B4-BE49-F238E27FC236}">
                <a16:creationId xmlns:a16="http://schemas.microsoft.com/office/drawing/2014/main" id="{2223AE08-CD3D-A003-217D-E940C3665D22}"/>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 </a:t>
            </a:r>
            <a:r>
              <a:rPr lang="fr-FR" sz="2000" b="1" dirty="0">
                <a:solidFill>
                  <a:schemeClr val="tx2"/>
                </a:solidFill>
              </a:rPr>
              <a:t>Application</a:t>
            </a:r>
            <a:r>
              <a:rPr lang="fr-FR" sz="2000" dirty="0"/>
              <a:t> | Future Direction</a:t>
            </a:r>
            <a:endParaRPr lang="en-US" sz="2000" dirty="0"/>
          </a:p>
        </p:txBody>
      </p:sp>
    </p:spTree>
    <p:extLst>
      <p:ext uri="{BB962C8B-B14F-4D97-AF65-F5344CB8AC3E}">
        <p14:creationId xmlns:p14="http://schemas.microsoft.com/office/powerpoint/2010/main" val="34020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9E30D-1C54-8D42-EE53-F458345BF87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5511F35-9894-1B12-A36E-F5E5745CD4E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5" name="AutoShape 5">
            <a:extLst>
              <a:ext uri="{FF2B5EF4-FFF2-40B4-BE49-F238E27FC236}">
                <a16:creationId xmlns:a16="http://schemas.microsoft.com/office/drawing/2014/main" id="{B3D1A36F-13FB-DDDD-E2E4-2341796F17D2}"/>
              </a:ext>
            </a:extLst>
          </p:cNvPr>
          <p:cNvSpPr/>
          <p:nvPr/>
        </p:nvSpPr>
        <p:spPr>
          <a:xfrm>
            <a:off x="2438400" y="4330006"/>
            <a:ext cx="2618740" cy="0"/>
          </a:xfrm>
          <a:prstGeom prst="line">
            <a:avLst/>
          </a:prstGeom>
          <a:ln w="38100" cap="flat">
            <a:solidFill>
              <a:srgbClr val="40C0B6"/>
            </a:solidFill>
            <a:prstDash val="solid"/>
            <a:headEnd type="none" w="sm" len="sm"/>
            <a:tailEnd type="none" w="sm" len="sm"/>
          </a:ln>
        </p:spPr>
        <p:txBody>
          <a:bodyPr/>
          <a:lstStyle/>
          <a:p>
            <a:endParaRPr lang="en-US" dirty="0"/>
          </a:p>
        </p:txBody>
      </p:sp>
      <p:grpSp>
        <p:nvGrpSpPr>
          <p:cNvPr id="6" name="Group 6">
            <a:extLst>
              <a:ext uri="{FF2B5EF4-FFF2-40B4-BE49-F238E27FC236}">
                <a16:creationId xmlns:a16="http://schemas.microsoft.com/office/drawing/2014/main" id="{A7B97759-0DC7-0489-4459-730FC4FB615E}"/>
              </a:ext>
            </a:extLst>
          </p:cNvPr>
          <p:cNvGrpSpPr/>
          <p:nvPr/>
        </p:nvGrpSpPr>
        <p:grpSpPr>
          <a:xfrm>
            <a:off x="0" y="0"/>
            <a:ext cx="1600200" cy="10287000"/>
            <a:chOff x="0" y="0"/>
            <a:chExt cx="812800" cy="2709333"/>
          </a:xfrm>
        </p:grpSpPr>
        <p:sp>
          <p:nvSpPr>
            <p:cNvPr id="7" name="Freeform 7">
              <a:extLst>
                <a:ext uri="{FF2B5EF4-FFF2-40B4-BE49-F238E27FC236}">
                  <a16:creationId xmlns:a16="http://schemas.microsoft.com/office/drawing/2014/main" id="{C348A7E7-6D90-AF2A-9C3C-D45E16E1127A}"/>
                </a:ext>
              </a:extLst>
            </p:cNvPr>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36395"/>
            </a:solidFill>
          </p:spPr>
          <p:txBody>
            <a:bodyPr/>
            <a:lstStyle/>
            <a:p>
              <a:endParaRPr lang="en-US" dirty="0"/>
            </a:p>
          </p:txBody>
        </p:sp>
        <p:sp>
          <p:nvSpPr>
            <p:cNvPr id="8" name="TextBox 8">
              <a:extLst>
                <a:ext uri="{FF2B5EF4-FFF2-40B4-BE49-F238E27FC236}">
                  <a16:creationId xmlns:a16="http://schemas.microsoft.com/office/drawing/2014/main" id="{C41F6433-8145-EFD9-92EB-41301AC94CF0}"/>
                </a:ext>
              </a:extLst>
            </p:cNvPr>
            <p:cNvSpPr txBox="1"/>
            <p:nvPr/>
          </p:nvSpPr>
          <p:spPr>
            <a:xfrm>
              <a:off x="0" y="-47625"/>
              <a:ext cx="812800" cy="2756958"/>
            </a:xfrm>
            <a:prstGeom prst="rect">
              <a:avLst/>
            </a:prstGeom>
          </p:spPr>
          <p:txBody>
            <a:bodyPr lIns="50800" tIns="50800" rIns="50800" bIns="50800" rtlCol="0" anchor="ctr"/>
            <a:lstStyle/>
            <a:p>
              <a:pPr algn="ctr">
                <a:lnSpc>
                  <a:spcPts val="2659"/>
                </a:lnSpc>
              </a:pPr>
              <a:endParaRPr dirty="0"/>
            </a:p>
          </p:txBody>
        </p:sp>
      </p:grpSp>
      <p:sp>
        <p:nvSpPr>
          <p:cNvPr id="11" name="Title 10">
            <a:extLst>
              <a:ext uri="{FF2B5EF4-FFF2-40B4-BE49-F238E27FC236}">
                <a16:creationId xmlns:a16="http://schemas.microsoft.com/office/drawing/2014/main" id="{6146C145-5162-451E-7D27-C147282DFA8D}"/>
              </a:ext>
            </a:extLst>
          </p:cNvPr>
          <p:cNvSpPr>
            <a:spLocks noGrp="1"/>
          </p:cNvSpPr>
          <p:nvPr>
            <p:ph type="title"/>
          </p:nvPr>
        </p:nvSpPr>
        <p:spPr>
          <a:xfrm>
            <a:off x="2438400" y="3390900"/>
            <a:ext cx="7772400" cy="1362075"/>
          </a:xfrm>
        </p:spPr>
        <p:txBody>
          <a:bodyPr/>
          <a:lstStyle/>
          <a:p>
            <a:r>
              <a:rPr lang="en-US" dirty="0"/>
              <a:t>Future Direction</a:t>
            </a:r>
          </a:p>
        </p:txBody>
      </p:sp>
      <p:sp>
        <p:nvSpPr>
          <p:cNvPr id="12" name="Text Placeholder 11">
            <a:extLst>
              <a:ext uri="{FF2B5EF4-FFF2-40B4-BE49-F238E27FC236}">
                <a16:creationId xmlns:a16="http://schemas.microsoft.com/office/drawing/2014/main" id="{B57BB6E9-6BA8-B715-7BBD-2F2553F90AEC}"/>
              </a:ext>
            </a:extLst>
          </p:cNvPr>
          <p:cNvSpPr>
            <a:spLocks noGrp="1"/>
          </p:cNvSpPr>
          <p:nvPr>
            <p:ph type="body" idx="1"/>
          </p:nvPr>
        </p:nvSpPr>
        <p:spPr>
          <a:xfrm>
            <a:off x="2438400" y="4594920"/>
            <a:ext cx="10424615" cy="548580"/>
          </a:xfrm>
        </p:spPr>
        <p:txBody>
          <a:bodyPr>
            <a:normAutofit/>
          </a:bodyPr>
          <a:lstStyle/>
          <a:p>
            <a:r>
              <a:rPr lang="en-US" sz="2800" i="1" dirty="0">
                <a:solidFill>
                  <a:schemeClr val="tx1"/>
                </a:solidFill>
              </a:rPr>
              <a:t>The Broader Context</a:t>
            </a:r>
          </a:p>
        </p:txBody>
      </p:sp>
      <p:sp>
        <p:nvSpPr>
          <p:cNvPr id="3" name="Freeform 7">
            <a:extLst>
              <a:ext uri="{FF2B5EF4-FFF2-40B4-BE49-F238E27FC236}">
                <a16:creationId xmlns:a16="http://schemas.microsoft.com/office/drawing/2014/main" id="{74970E05-3629-65FC-4002-D05F2DF9A3BE}"/>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Tree>
    <p:extLst>
      <p:ext uri="{BB962C8B-B14F-4D97-AF65-F5344CB8AC3E}">
        <p14:creationId xmlns:p14="http://schemas.microsoft.com/office/powerpoint/2010/main" val="378725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9DF8D07E-C997-A654-E388-6C0D0AE793C9}"/>
              </a:ext>
            </a:extLst>
          </p:cNvPr>
          <p:cNvSpPr>
            <a:spLocks noGrp="1"/>
          </p:cNvSpPr>
          <p:nvPr>
            <p:ph type="title"/>
          </p:nvPr>
        </p:nvSpPr>
        <p:spPr>
          <a:xfrm>
            <a:off x="1029792" y="880885"/>
            <a:ext cx="15658008" cy="1143000"/>
          </a:xfrm>
        </p:spPr>
        <p:txBody>
          <a:bodyPr/>
          <a:lstStyle/>
          <a:p>
            <a:pPr algn="l"/>
            <a:r>
              <a:rPr lang="en-US" b="1" dirty="0">
                <a:solidFill>
                  <a:srgbClr val="036395"/>
                </a:solidFill>
              </a:rPr>
              <a:t>Setting the Stage: Why This Matters Now</a:t>
            </a:r>
          </a:p>
        </p:txBody>
      </p:sp>
      <p:sp>
        <p:nvSpPr>
          <p:cNvPr id="9" name="Content Placeholder 8">
            <a:extLst>
              <a:ext uri="{FF2B5EF4-FFF2-40B4-BE49-F238E27FC236}">
                <a16:creationId xmlns:a16="http://schemas.microsoft.com/office/drawing/2014/main" id="{4B31FA29-B040-41AC-3272-2F0CDBDA76EF}"/>
              </a:ext>
            </a:extLst>
          </p:cNvPr>
          <p:cNvSpPr>
            <a:spLocks noGrp="1"/>
          </p:cNvSpPr>
          <p:nvPr>
            <p:ph idx="1"/>
          </p:nvPr>
        </p:nvSpPr>
        <p:spPr>
          <a:xfrm>
            <a:off x="1029792" y="2705100"/>
            <a:ext cx="15658008" cy="5867398"/>
          </a:xfrm>
        </p:spPr>
        <p:txBody>
          <a:bodyPr>
            <a:normAutofit/>
          </a:bodyPr>
          <a:lstStyle/>
          <a:p>
            <a:pPr marL="0" indent="0">
              <a:lnSpc>
                <a:spcPct val="113000"/>
              </a:lnSpc>
              <a:spcBef>
                <a:spcPts val="600"/>
              </a:spcBef>
              <a:buNone/>
            </a:pPr>
            <a:r>
              <a:rPr lang="en-US" sz="3600" b="1" dirty="0"/>
              <a:t>Hospice &amp; Palliative Care Teams Are:</a:t>
            </a:r>
            <a:endParaRPr lang="en-US" sz="3600" dirty="0"/>
          </a:p>
          <a:p>
            <a:pPr>
              <a:lnSpc>
                <a:spcPct val="113000"/>
              </a:lnSpc>
              <a:spcBef>
                <a:spcPts val="600"/>
              </a:spcBef>
            </a:pPr>
            <a:r>
              <a:rPr lang="en-US" sz="3600" dirty="0"/>
              <a:t>Managing increasing clinical complexity</a:t>
            </a:r>
          </a:p>
          <a:p>
            <a:pPr>
              <a:lnSpc>
                <a:spcPct val="113000"/>
              </a:lnSpc>
              <a:spcBef>
                <a:spcPts val="600"/>
              </a:spcBef>
            </a:pPr>
            <a:r>
              <a:rPr lang="en-US" sz="3600" dirty="0"/>
              <a:t>Working across settings with limited structural connection</a:t>
            </a:r>
          </a:p>
          <a:p>
            <a:pPr>
              <a:lnSpc>
                <a:spcPct val="113000"/>
              </a:lnSpc>
              <a:spcBef>
                <a:spcPts val="600"/>
              </a:spcBef>
            </a:pPr>
            <a:r>
              <a:rPr lang="en-US" sz="3600" dirty="0"/>
              <a:t>Experiencing workforce strain and burnout </a:t>
            </a:r>
          </a:p>
          <a:p>
            <a:pPr>
              <a:lnSpc>
                <a:spcPct val="113000"/>
              </a:lnSpc>
              <a:spcBef>
                <a:spcPts val="600"/>
              </a:spcBef>
            </a:pPr>
            <a:r>
              <a:rPr lang="en-US" sz="3600" dirty="0"/>
              <a:t>Participating in education that informs – but not always relationally structured</a:t>
            </a:r>
          </a:p>
          <a:p>
            <a:pPr>
              <a:lnSpc>
                <a:spcPct val="113000"/>
              </a:lnSpc>
              <a:spcBef>
                <a:spcPts val="600"/>
              </a:spcBef>
            </a:pPr>
            <a:endParaRPr lang="en-US" sz="3600" dirty="0"/>
          </a:p>
          <a:p>
            <a:pPr>
              <a:lnSpc>
                <a:spcPct val="113000"/>
              </a:lnSpc>
              <a:spcBef>
                <a:spcPts val="600"/>
              </a:spcBef>
            </a:pPr>
            <a:r>
              <a:rPr lang="en-US" sz="3600" i="1" dirty="0"/>
              <a:t>Do you recognize this pattern—strong clinicians – thin connections? </a:t>
            </a:r>
          </a:p>
          <a:p>
            <a:pPr>
              <a:lnSpc>
                <a:spcPct val="113000"/>
              </a:lnSpc>
              <a:spcBef>
                <a:spcPts val="600"/>
              </a:spcBef>
            </a:pPr>
            <a:r>
              <a:rPr lang="en-US" sz="3600" i="1" dirty="0"/>
              <a:t>Where do your teams regularly come together to learn and reflect?</a:t>
            </a:r>
          </a:p>
          <a:p>
            <a:pPr>
              <a:lnSpc>
                <a:spcPct val="113000"/>
              </a:lnSpc>
              <a:spcBef>
                <a:spcPts val="600"/>
              </a:spcBef>
            </a:pPr>
            <a:endParaRPr lang="en-US" sz="3600" dirty="0"/>
          </a:p>
        </p:txBody>
      </p:sp>
      <p:sp>
        <p:nvSpPr>
          <p:cNvPr id="3" name="Freeform 7">
            <a:extLst>
              <a:ext uri="{FF2B5EF4-FFF2-40B4-BE49-F238E27FC236}">
                <a16:creationId xmlns:a16="http://schemas.microsoft.com/office/drawing/2014/main" id="{04BB94CF-33BA-30CB-9215-072AE97B9A20}"/>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F357F1B7-616A-0123-0278-DDC59F65AF89}"/>
              </a:ext>
            </a:extLst>
          </p:cNvPr>
          <p:cNvSpPr txBox="1"/>
          <p:nvPr/>
        </p:nvSpPr>
        <p:spPr>
          <a:xfrm>
            <a:off x="1007803" y="9562873"/>
            <a:ext cx="16272394" cy="400110"/>
          </a:xfrm>
          <a:prstGeom prst="rect">
            <a:avLst/>
          </a:prstGeom>
          <a:noFill/>
        </p:spPr>
        <p:txBody>
          <a:bodyPr wrap="square" rtlCol="0">
            <a:spAutoFit/>
          </a:bodyPr>
          <a:lstStyle/>
          <a:p>
            <a:r>
              <a:rPr lang="fr-FR" sz="2000" b="1" dirty="0">
                <a:solidFill>
                  <a:schemeClr val="tx2"/>
                </a:solidFill>
              </a:rPr>
              <a:t>Context</a:t>
            </a:r>
            <a:r>
              <a:rPr lang="fr-FR" sz="2000" dirty="0"/>
              <a:t> | Intervention | Operations | Evaluation | Interpretation | Application | Future Direction</a:t>
            </a:r>
            <a:endParaRPr lang="en-US" sz="20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41254-135F-3925-FD2E-9F1A9082C66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3B0567-1F8A-6EEA-9382-5DA8965A0D5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85F27F69-3BB9-BC69-E313-D0F0E4DCA146}"/>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D7E43990-EAEA-09D1-CD1C-DB4EAA4AF6B2}"/>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5C7F482B-0275-228D-6A99-A2D7BE8C392B}"/>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What we Would Do Differently</a:t>
            </a:r>
          </a:p>
        </p:txBody>
      </p:sp>
      <p:sp>
        <p:nvSpPr>
          <p:cNvPr id="9" name="Content Placeholder 8">
            <a:extLst>
              <a:ext uri="{FF2B5EF4-FFF2-40B4-BE49-F238E27FC236}">
                <a16:creationId xmlns:a16="http://schemas.microsoft.com/office/drawing/2014/main" id="{0230A47C-2C76-40B1-9FD0-BCB353EC1824}"/>
              </a:ext>
            </a:extLst>
          </p:cNvPr>
          <p:cNvSpPr>
            <a:spLocks noGrp="1"/>
          </p:cNvSpPr>
          <p:nvPr>
            <p:ph idx="1"/>
          </p:nvPr>
        </p:nvSpPr>
        <p:spPr>
          <a:xfrm>
            <a:off x="1029792" y="2705100"/>
            <a:ext cx="15658008" cy="4525963"/>
          </a:xfrm>
        </p:spPr>
        <p:txBody>
          <a:bodyPr/>
          <a:lstStyle/>
          <a:p>
            <a:pPr>
              <a:lnSpc>
                <a:spcPct val="113000"/>
              </a:lnSpc>
              <a:spcBef>
                <a:spcPts val="600"/>
              </a:spcBef>
            </a:pPr>
            <a:r>
              <a:rPr lang="en-US" sz="3600" b="1" dirty="0"/>
              <a:t>Start with baseline measures</a:t>
            </a:r>
            <a:br>
              <a:rPr lang="en-US" sz="3600" dirty="0"/>
            </a:br>
            <a:r>
              <a:rPr lang="en-US" sz="3600" dirty="0"/>
              <a:t>– Establish engagement indicators (belonging, cohesion, wellbeing) before launch</a:t>
            </a:r>
          </a:p>
          <a:p>
            <a:pPr>
              <a:lnSpc>
                <a:spcPct val="113000"/>
              </a:lnSpc>
              <a:spcBef>
                <a:spcPts val="600"/>
              </a:spcBef>
            </a:pPr>
            <a:r>
              <a:rPr lang="en-US" sz="3600" b="1" dirty="0"/>
              <a:t>Plan for broader organizational interest</a:t>
            </a:r>
            <a:br>
              <a:rPr lang="en-US" sz="3600" dirty="0"/>
            </a:br>
            <a:r>
              <a:rPr lang="en-US" sz="3600" dirty="0"/>
              <a:t>– Anticipate cross-disciplinary participation beyond the original department</a:t>
            </a:r>
          </a:p>
          <a:p>
            <a:pPr>
              <a:lnSpc>
                <a:spcPct val="113000"/>
              </a:lnSpc>
              <a:spcBef>
                <a:spcPts val="600"/>
              </a:spcBef>
            </a:pPr>
            <a:r>
              <a:rPr lang="en-US" sz="3600" b="1" dirty="0"/>
              <a:t>Design for iteration from the beginning</a:t>
            </a:r>
            <a:br>
              <a:rPr lang="en-US" sz="3600" dirty="0"/>
            </a:br>
            <a:r>
              <a:rPr lang="en-US" sz="3600" dirty="0"/>
              <a:t>– Expect the program to evolve and adapt over time</a:t>
            </a:r>
          </a:p>
          <a:p>
            <a:endParaRPr lang="en-US" dirty="0"/>
          </a:p>
        </p:txBody>
      </p:sp>
      <p:sp>
        <p:nvSpPr>
          <p:cNvPr id="3" name="Freeform 7">
            <a:extLst>
              <a:ext uri="{FF2B5EF4-FFF2-40B4-BE49-F238E27FC236}">
                <a16:creationId xmlns:a16="http://schemas.microsoft.com/office/drawing/2014/main" id="{00AA95BA-85E3-5D3D-D355-30948AE0A6D1}"/>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TextBox 5">
            <a:extLst>
              <a:ext uri="{FF2B5EF4-FFF2-40B4-BE49-F238E27FC236}">
                <a16:creationId xmlns:a16="http://schemas.microsoft.com/office/drawing/2014/main" id="{E802EB2D-13B8-545A-5B86-54523F0942DB}"/>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a:t>
            </a:r>
            <a:r>
              <a:rPr lang="fr-FR" sz="2000" b="1" dirty="0">
                <a:solidFill>
                  <a:schemeClr val="tx2"/>
                </a:solidFill>
              </a:rPr>
              <a:t>| </a:t>
            </a:r>
            <a:r>
              <a:rPr lang="fr-FR" sz="2000" dirty="0"/>
              <a:t>Application</a:t>
            </a:r>
            <a:r>
              <a:rPr lang="fr-FR" sz="2000" b="1" dirty="0">
                <a:solidFill>
                  <a:schemeClr val="tx2"/>
                </a:solidFill>
              </a:rPr>
              <a:t> </a:t>
            </a:r>
            <a:r>
              <a:rPr lang="fr-FR" sz="2000" dirty="0"/>
              <a:t>| </a:t>
            </a:r>
            <a:r>
              <a:rPr lang="fr-FR" sz="2000" b="1" dirty="0">
                <a:solidFill>
                  <a:schemeClr val="tx2"/>
                </a:solidFill>
              </a:rPr>
              <a:t>Future Direction</a:t>
            </a:r>
            <a:endParaRPr lang="en-US" sz="2000" b="1" dirty="0">
              <a:solidFill>
                <a:schemeClr val="tx2"/>
              </a:solidFill>
            </a:endParaRPr>
          </a:p>
        </p:txBody>
      </p:sp>
    </p:spTree>
    <p:extLst>
      <p:ext uri="{BB962C8B-B14F-4D97-AF65-F5344CB8AC3E}">
        <p14:creationId xmlns:p14="http://schemas.microsoft.com/office/powerpoint/2010/main" val="37127624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CFD77-0318-C5FB-94B4-3C098146DB0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B7B9D8F-57C9-D85F-AA59-739837B70DC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D70386B3-0AF0-E1ED-337D-46531FA226E3}"/>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C7B019F7-D949-342E-2AF7-A11BE0DA54E1}"/>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E4987D32-30D1-3893-A735-DB8492793FCB}"/>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Questions We Are Still Exploring</a:t>
            </a:r>
          </a:p>
        </p:txBody>
      </p:sp>
      <p:sp>
        <p:nvSpPr>
          <p:cNvPr id="9" name="Content Placeholder 8">
            <a:extLst>
              <a:ext uri="{FF2B5EF4-FFF2-40B4-BE49-F238E27FC236}">
                <a16:creationId xmlns:a16="http://schemas.microsoft.com/office/drawing/2014/main" id="{8D82C559-DC03-2366-8C38-7745E11AC34B}"/>
              </a:ext>
            </a:extLst>
          </p:cNvPr>
          <p:cNvSpPr>
            <a:spLocks noGrp="1"/>
          </p:cNvSpPr>
          <p:nvPr>
            <p:ph idx="1"/>
          </p:nvPr>
        </p:nvSpPr>
        <p:spPr>
          <a:xfrm>
            <a:off x="1029792" y="2705100"/>
            <a:ext cx="15658008" cy="6172199"/>
          </a:xfrm>
        </p:spPr>
        <p:txBody>
          <a:bodyPr>
            <a:noAutofit/>
          </a:bodyPr>
          <a:lstStyle/>
          <a:p>
            <a:pPr marL="514350" indent="-514350">
              <a:buFont typeface="+mj-lt"/>
              <a:buAutoNum type="arabicPeriod"/>
            </a:pPr>
            <a:r>
              <a:rPr lang="en-US" sz="3600" dirty="0"/>
              <a:t>How does recurring interdisciplinary learning influence long-term workforce wellbeing?</a:t>
            </a:r>
          </a:p>
          <a:p>
            <a:pPr marL="514350" indent="-514350">
              <a:buFont typeface="+mj-lt"/>
              <a:buAutoNum type="arabicPeriod"/>
            </a:pPr>
            <a:r>
              <a:rPr lang="en-US" sz="3600" dirty="0"/>
              <a:t>Which structural elements have the greatest impact – cadence, dialogue, or interdisciplinary design?</a:t>
            </a:r>
          </a:p>
          <a:p>
            <a:pPr marL="514350" indent="-514350">
              <a:buFont typeface="+mj-lt"/>
              <a:buAutoNum type="arabicPeriod"/>
            </a:pPr>
            <a:r>
              <a:rPr lang="en-US" sz="3600" dirty="0"/>
              <a:t>How does participation influence clinical practice over time?</a:t>
            </a:r>
          </a:p>
          <a:p>
            <a:pPr marL="514350" indent="-514350">
              <a:buFont typeface="+mj-lt"/>
              <a:buAutoNum type="arabicPeriod"/>
            </a:pPr>
            <a:r>
              <a:rPr lang="en-US" sz="3600" dirty="0"/>
              <a:t>What indicators best capture relational culture within hospice and palliative care teams.</a:t>
            </a:r>
          </a:p>
          <a:p>
            <a:pPr marL="514350" indent="-514350">
              <a:buFont typeface="+mj-lt"/>
              <a:buAutoNum type="arabicPeriod"/>
            </a:pPr>
            <a:r>
              <a:rPr lang="en-US" sz="3600" dirty="0"/>
              <a:t>How can non-clinical team members can be more fully included?</a:t>
            </a:r>
          </a:p>
          <a:p>
            <a:pPr marL="971550" lvl="1" indent="-571500"/>
            <a:r>
              <a:rPr lang="en-US" sz="3600" dirty="0"/>
              <a:t>Example: Hospice Office Hours</a:t>
            </a:r>
          </a:p>
        </p:txBody>
      </p:sp>
      <p:sp>
        <p:nvSpPr>
          <p:cNvPr id="3" name="Freeform 7">
            <a:extLst>
              <a:ext uri="{FF2B5EF4-FFF2-40B4-BE49-F238E27FC236}">
                <a16:creationId xmlns:a16="http://schemas.microsoft.com/office/drawing/2014/main" id="{E21CF4B6-8661-8064-B8AC-44F940D7DF0D}"/>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C3C7C159-4F93-2704-6CD1-DE0851635754}"/>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a:t>
            </a:r>
            <a:r>
              <a:rPr lang="fr-FR" sz="2000" b="1" dirty="0">
                <a:solidFill>
                  <a:schemeClr val="tx2"/>
                </a:solidFill>
              </a:rPr>
              <a:t>| </a:t>
            </a:r>
            <a:r>
              <a:rPr lang="fr-FR" sz="2000" dirty="0"/>
              <a:t>Application</a:t>
            </a:r>
            <a:r>
              <a:rPr lang="fr-FR" sz="2000" b="1" dirty="0">
                <a:solidFill>
                  <a:schemeClr val="tx2"/>
                </a:solidFill>
              </a:rPr>
              <a:t> </a:t>
            </a:r>
            <a:r>
              <a:rPr lang="fr-FR" sz="2000" dirty="0"/>
              <a:t>| </a:t>
            </a:r>
            <a:r>
              <a:rPr lang="fr-FR" sz="2000" b="1" dirty="0">
                <a:solidFill>
                  <a:schemeClr val="tx2"/>
                </a:solidFill>
              </a:rPr>
              <a:t>Future Direction</a:t>
            </a:r>
            <a:endParaRPr lang="en-US" sz="2000" b="1" dirty="0">
              <a:solidFill>
                <a:schemeClr val="tx2"/>
              </a:solidFill>
            </a:endParaRPr>
          </a:p>
        </p:txBody>
      </p:sp>
    </p:spTree>
    <p:extLst>
      <p:ext uri="{BB962C8B-B14F-4D97-AF65-F5344CB8AC3E}">
        <p14:creationId xmlns:p14="http://schemas.microsoft.com/office/powerpoint/2010/main" val="20126170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6D8D7-FC29-0672-0ECE-122144DCD75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FC5C1B3-3428-7937-101C-D6F9563C156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545FBB0A-B824-7BD9-E959-4ABD7FD017FD}"/>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9C06D7B4-88CA-33F1-5D80-754DF24C0601}"/>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0387F7DF-0C12-A64E-6084-806F3A614617}"/>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Reframing Education</a:t>
            </a:r>
          </a:p>
        </p:txBody>
      </p:sp>
      <p:sp>
        <p:nvSpPr>
          <p:cNvPr id="9" name="Content Placeholder 8">
            <a:extLst>
              <a:ext uri="{FF2B5EF4-FFF2-40B4-BE49-F238E27FC236}">
                <a16:creationId xmlns:a16="http://schemas.microsoft.com/office/drawing/2014/main" id="{EBA529A3-6215-40E1-18F9-695526C57BDC}"/>
              </a:ext>
            </a:extLst>
          </p:cNvPr>
          <p:cNvSpPr>
            <a:spLocks noGrp="1"/>
          </p:cNvSpPr>
          <p:nvPr>
            <p:ph idx="1"/>
          </p:nvPr>
        </p:nvSpPr>
        <p:spPr>
          <a:xfrm>
            <a:off x="1029792" y="2705100"/>
            <a:ext cx="15658008" cy="6701015"/>
          </a:xfrm>
        </p:spPr>
        <p:txBody>
          <a:bodyPr>
            <a:normAutofit/>
          </a:bodyPr>
          <a:lstStyle/>
          <a:p>
            <a:pPr>
              <a:lnSpc>
                <a:spcPct val="113000"/>
              </a:lnSpc>
              <a:spcBef>
                <a:spcPts val="600"/>
              </a:spcBef>
            </a:pPr>
            <a:r>
              <a:rPr lang="en-US" sz="3600" dirty="0"/>
              <a:t>Education can transfer knowledge.</a:t>
            </a:r>
          </a:p>
          <a:p>
            <a:pPr>
              <a:lnSpc>
                <a:spcPct val="113000"/>
              </a:lnSpc>
              <a:spcBef>
                <a:spcPts val="600"/>
              </a:spcBef>
            </a:pPr>
            <a:r>
              <a:rPr lang="en-US" sz="3600" dirty="0"/>
              <a:t>Education can strengthen connection.</a:t>
            </a:r>
          </a:p>
          <a:p>
            <a:pPr>
              <a:lnSpc>
                <a:spcPct val="113000"/>
              </a:lnSpc>
              <a:spcBef>
                <a:spcPts val="600"/>
              </a:spcBef>
            </a:pPr>
            <a:r>
              <a:rPr lang="en-US" sz="3600" dirty="0"/>
              <a:t>In hospice and palliative care, both matter.</a:t>
            </a:r>
          </a:p>
          <a:p>
            <a:pPr>
              <a:lnSpc>
                <a:spcPct val="113000"/>
              </a:lnSpc>
              <a:spcBef>
                <a:spcPts val="600"/>
              </a:spcBef>
            </a:pPr>
            <a:r>
              <a:rPr lang="en-US" sz="3600" dirty="0"/>
              <a:t>When learning spaces are intentionally designed, education can become part of the relational fabric of the team.</a:t>
            </a:r>
          </a:p>
        </p:txBody>
      </p:sp>
      <p:sp>
        <p:nvSpPr>
          <p:cNvPr id="3" name="Freeform 7">
            <a:extLst>
              <a:ext uri="{FF2B5EF4-FFF2-40B4-BE49-F238E27FC236}">
                <a16:creationId xmlns:a16="http://schemas.microsoft.com/office/drawing/2014/main" id="{10281F8D-BE21-073A-DBE0-4C682D0E150A}"/>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D4A85CC8-587F-B540-08FA-0DBC4AAA494C}"/>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a:t>
            </a:r>
            <a:r>
              <a:rPr lang="fr-FR" sz="2000" b="1" dirty="0">
                <a:solidFill>
                  <a:schemeClr val="tx2"/>
                </a:solidFill>
              </a:rPr>
              <a:t>| </a:t>
            </a:r>
            <a:r>
              <a:rPr lang="fr-FR" sz="2000" dirty="0"/>
              <a:t>Application</a:t>
            </a:r>
            <a:r>
              <a:rPr lang="fr-FR" sz="2000" b="1" dirty="0">
                <a:solidFill>
                  <a:schemeClr val="tx2"/>
                </a:solidFill>
              </a:rPr>
              <a:t> </a:t>
            </a:r>
            <a:r>
              <a:rPr lang="fr-FR" sz="2000" dirty="0"/>
              <a:t>| </a:t>
            </a:r>
            <a:r>
              <a:rPr lang="fr-FR" sz="2000" b="1" dirty="0">
                <a:solidFill>
                  <a:schemeClr val="tx2"/>
                </a:solidFill>
              </a:rPr>
              <a:t>Future Direction</a:t>
            </a:r>
            <a:endParaRPr lang="en-US" sz="2000" b="1" dirty="0">
              <a:solidFill>
                <a:schemeClr val="tx2"/>
              </a:solidFill>
            </a:endParaRPr>
          </a:p>
        </p:txBody>
      </p:sp>
    </p:spTree>
    <p:extLst>
      <p:ext uri="{BB962C8B-B14F-4D97-AF65-F5344CB8AC3E}">
        <p14:creationId xmlns:p14="http://schemas.microsoft.com/office/powerpoint/2010/main" val="10421499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1769D-168D-A8AF-22BC-D9D4FC3424C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35BAB97-4014-A474-16D7-7CEF18E468B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1B8B74F5-7937-F4D9-7275-30BF8A5736BB}"/>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DB212ED4-F5E4-2258-6618-F350F646EF55}"/>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A65639F5-7A26-733B-9EAE-463A81CA186C}"/>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Key Takeaways</a:t>
            </a:r>
          </a:p>
        </p:txBody>
      </p:sp>
      <p:sp>
        <p:nvSpPr>
          <p:cNvPr id="3" name="Freeform 7">
            <a:extLst>
              <a:ext uri="{FF2B5EF4-FFF2-40B4-BE49-F238E27FC236}">
                <a16:creationId xmlns:a16="http://schemas.microsoft.com/office/drawing/2014/main" id="{CB6A2C2D-BEC3-D207-01ED-C46F95CBB116}"/>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Content Placeholder 8">
            <a:extLst>
              <a:ext uri="{FF2B5EF4-FFF2-40B4-BE49-F238E27FC236}">
                <a16:creationId xmlns:a16="http://schemas.microsoft.com/office/drawing/2014/main" id="{C89C10AA-EFE3-BDE5-C513-D977273E5594}"/>
              </a:ext>
            </a:extLst>
          </p:cNvPr>
          <p:cNvSpPr txBox="1">
            <a:spLocks/>
          </p:cNvSpPr>
          <p:nvPr/>
        </p:nvSpPr>
        <p:spPr>
          <a:xfrm>
            <a:off x="1065104" y="2718665"/>
            <a:ext cx="16237082" cy="53506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US" sz="3600" b="1" dirty="0"/>
              <a:t>Strong clinicians </a:t>
            </a:r>
            <a:r>
              <a:rPr lang="en-US" sz="3600" dirty="0"/>
              <a:t>still need shared reflection space.</a:t>
            </a:r>
          </a:p>
          <a:p>
            <a:pPr marL="514350" indent="-514350">
              <a:buFont typeface="+mj-lt"/>
              <a:buAutoNum type="arabicPeriod"/>
            </a:pPr>
            <a:r>
              <a:rPr lang="en-US" sz="3600" b="1" dirty="0"/>
              <a:t>Predictable</a:t>
            </a:r>
            <a:r>
              <a:rPr lang="en-US" sz="3600" dirty="0"/>
              <a:t> </a:t>
            </a:r>
            <a:r>
              <a:rPr lang="en-US" sz="3600" b="1" dirty="0"/>
              <a:t>learning </a:t>
            </a:r>
            <a:r>
              <a:rPr lang="en-US" sz="3600" dirty="0"/>
              <a:t>structures can create that space.</a:t>
            </a:r>
          </a:p>
          <a:p>
            <a:pPr marL="514350" indent="-514350">
              <a:buFont typeface="+mj-lt"/>
              <a:buAutoNum type="arabicPeriod"/>
            </a:pPr>
            <a:r>
              <a:rPr lang="en-US" sz="3600" b="1" dirty="0"/>
              <a:t>Recurring spaces </a:t>
            </a:r>
            <a:r>
              <a:rPr lang="en-US" sz="3600" dirty="0"/>
              <a:t>may strengthen connection and belonging</a:t>
            </a:r>
            <a:r>
              <a:rPr lang="en-US" dirty="0"/>
              <a:t>.</a:t>
            </a:r>
          </a:p>
        </p:txBody>
      </p:sp>
      <p:sp>
        <p:nvSpPr>
          <p:cNvPr id="9" name="TextBox 8">
            <a:extLst>
              <a:ext uri="{FF2B5EF4-FFF2-40B4-BE49-F238E27FC236}">
                <a16:creationId xmlns:a16="http://schemas.microsoft.com/office/drawing/2014/main" id="{BAA87F7E-F22F-8D17-5AB9-612B5F9CF892}"/>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a:t>
            </a:r>
            <a:r>
              <a:rPr lang="fr-FR" sz="2000" b="1" dirty="0">
                <a:solidFill>
                  <a:schemeClr val="tx2"/>
                </a:solidFill>
              </a:rPr>
              <a:t>| </a:t>
            </a:r>
            <a:r>
              <a:rPr lang="fr-FR" sz="2000" dirty="0"/>
              <a:t>Application</a:t>
            </a:r>
            <a:r>
              <a:rPr lang="fr-FR" sz="2000" b="1" dirty="0">
                <a:solidFill>
                  <a:schemeClr val="tx2"/>
                </a:solidFill>
              </a:rPr>
              <a:t> </a:t>
            </a:r>
            <a:r>
              <a:rPr lang="fr-FR" sz="2000" dirty="0"/>
              <a:t>| </a:t>
            </a:r>
            <a:r>
              <a:rPr lang="fr-FR" sz="2000" b="1" dirty="0">
                <a:solidFill>
                  <a:schemeClr val="tx2"/>
                </a:solidFill>
              </a:rPr>
              <a:t>Future Direction</a:t>
            </a:r>
            <a:endParaRPr lang="en-US" sz="2000" b="1" dirty="0">
              <a:solidFill>
                <a:schemeClr val="tx2"/>
              </a:solidFill>
            </a:endParaRPr>
          </a:p>
        </p:txBody>
      </p:sp>
    </p:spTree>
    <p:extLst>
      <p:ext uri="{BB962C8B-B14F-4D97-AF65-F5344CB8AC3E}">
        <p14:creationId xmlns:p14="http://schemas.microsoft.com/office/powerpoint/2010/main" val="38847032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13A92-8B04-ED49-00BB-AEB6F82A2DC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2CFF542-01D2-2F40-C84D-4EA3D9E91BD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CE90C80C-A56A-1956-D2FE-83BA4091971F}"/>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6551BBFB-0165-4354-16EE-5A983681D2A1}"/>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9F17F649-8D2B-EB8D-3603-22D317C234A3}"/>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Closing Reflection</a:t>
            </a:r>
          </a:p>
        </p:txBody>
      </p:sp>
      <p:sp>
        <p:nvSpPr>
          <p:cNvPr id="3" name="Freeform 7">
            <a:extLst>
              <a:ext uri="{FF2B5EF4-FFF2-40B4-BE49-F238E27FC236}">
                <a16:creationId xmlns:a16="http://schemas.microsoft.com/office/drawing/2014/main" id="{64AC5905-19BA-6EDC-C45F-26CF729FA589}"/>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Content Placeholder 8">
            <a:extLst>
              <a:ext uri="{FF2B5EF4-FFF2-40B4-BE49-F238E27FC236}">
                <a16:creationId xmlns:a16="http://schemas.microsoft.com/office/drawing/2014/main" id="{33A9ED35-29D3-9B1C-B2FC-14C43E3BA069}"/>
              </a:ext>
            </a:extLst>
          </p:cNvPr>
          <p:cNvSpPr txBox="1">
            <a:spLocks/>
          </p:cNvSpPr>
          <p:nvPr/>
        </p:nvSpPr>
        <p:spPr>
          <a:xfrm>
            <a:off x="1065104" y="2718665"/>
            <a:ext cx="16237082" cy="53506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600" dirty="0"/>
              <a:t>What resonated most with your experience?</a:t>
            </a:r>
          </a:p>
          <a:p>
            <a:r>
              <a:rPr lang="en-US" sz="3600" dirty="0"/>
              <a:t>Where might structured reflection fit within your organization?</a:t>
            </a:r>
          </a:p>
          <a:p>
            <a:r>
              <a:rPr lang="en-US" sz="3600" dirty="0"/>
              <a:t>What is one small structural change you could try in the next 90 days?</a:t>
            </a:r>
          </a:p>
        </p:txBody>
      </p:sp>
      <p:sp>
        <p:nvSpPr>
          <p:cNvPr id="7" name="TextBox 6">
            <a:extLst>
              <a:ext uri="{FF2B5EF4-FFF2-40B4-BE49-F238E27FC236}">
                <a16:creationId xmlns:a16="http://schemas.microsoft.com/office/drawing/2014/main" id="{19DCFABB-64C4-0CDF-ED06-7F5E30D254EA}"/>
              </a:ext>
            </a:extLst>
          </p:cNvPr>
          <p:cNvSpPr txBox="1"/>
          <p:nvPr/>
        </p:nvSpPr>
        <p:spPr>
          <a:xfrm>
            <a:off x="1007803" y="9562873"/>
            <a:ext cx="16272394" cy="400110"/>
          </a:xfrm>
          <a:prstGeom prst="rect">
            <a:avLst/>
          </a:prstGeom>
          <a:noFill/>
        </p:spPr>
        <p:txBody>
          <a:bodyPr wrap="square" rtlCol="0">
            <a:spAutoFit/>
          </a:bodyPr>
          <a:lstStyle/>
          <a:p>
            <a:r>
              <a:rPr lang="fr-FR" sz="2000" dirty="0"/>
              <a:t>Context | Intervention | Operations | Evaluation | Interpretation </a:t>
            </a:r>
            <a:r>
              <a:rPr lang="fr-FR" sz="2000" b="1" dirty="0">
                <a:solidFill>
                  <a:schemeClr val="tx2"/>
                </a:solidFill>
              </a:rPr>
              <a:t>| </a:t>
            </a:r>
            <a:r>
              <a:rPr lang="fr-FR" sz="2000" dirty="0"/>
              <a:t>Application</a:t>
            </a:r>
            <a:r>
              <a:rPr lang="fr-FR" sz="2000" b="1" dirty="0">
                <a:solidFill>
                  <a:schemeClr val="tx2"/>
                </a:solidFill>
              </a:rPr>
              <a:t> </a:t>
            </a:r>
            <a:r>
              <a:rPr lang="fr-FR" sz="2000" dirty="0"/>
              <a:t>| </a:t>
            </a:r>
            <a:r>
              <a:rPr lang="fr-FR" sz="2000" b="1" dirty="0">
                <a:solidFill>
                  <a:schemeClr val="tx2"/>
                </a:solidFill>
              </a:rPr>
              <a:t>Future Direction</a:t>
            </a:r>
            <a:endParaRPr lang="en-US" sz="2000" b="1" dirty="0">
              <a:solidFill>
                <a:schemeClr val="tx2"/>
              </a:solidFill>
            </a:endParaRPr>
          </a:p>
        </p:txBody>
      </p:sp>
    </p:spTree>
    <p:extLst>
      <p:ext uri="{BB962C8B-B14F-4D97-AF65-F5344CB8AC3E}">
        <p14:creationId xmlns:p14="http://schemas.microsoft.com/office/powerpoint/2010/main" val="2226591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A5BAF-DB5A-FBE4-265D-698026ACC64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3F7E1EA-BC1E-7E03-4BB3-F93AC02C11A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5D7A5116-1E32-4E5F-61EA-43118DDAEC2A}"/>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13434322-9A95-B764-F488-28F12AEB1E74}"/>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D48B40D3-D728-0707-DD07-EA31B8036854}"/>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References</a:t>
            </a:r>
          </a:p>
        </p:txBody>
      </p:sp>
      <p:sp>
        <p:nvSpPr>
          <p:cNvPr id="3" name="Freeform 7">
            <a:extLst>
              <a:ext uri="{FF2B5EF4-FFF2-40B4-BE49-F238E27FC236}">
                <a16:creationId xmlns:a16="http://schemas.microsoft.com/office/drawing/2014/main" id="{AEC43184-1C90-0054-889A-1AB33E549C61}"/>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Content Placeholder 8">
            <a:extLst>
              <a:ext uri="{FF2B5EF4-FFF2-40B4-BE49-F238E27FC236}">
                <a16:creationId xmlns:a16="http://schemas.microsoft.com/office/drawing/2014/main" id="{3678B3F4-37B0-2F0E-5939-CFB4B4AAC704}"/>
              </a:ext>
            </a:extLst>
          </p:cNvPr>
          <p:cNvSpPr txBox="1">
            <a:spLocks/>
          </p:cNvSpPr>
          <p:nvPr/>
        </p:nvSpPr>
        <p:spPr>
          <a:xfrm>
            <a:off x="1065104" y="2552700"/>
            <a:ext cx="16237082" cy="756833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3000"/>
              </a:lnSpc>
              <a:spcBef>
                <a:spcPts val="600"/>
              </a:spcBef>
            </a:pPr>
            <a:r>
              <a:rPr lang="en-US" sz="3600" dirty="0"/>
              <a:t>Edmondson, A. C. (1999). Psychological safety and learning behavior in work teams. </a:t>
            </a:r>
            <a:r>
              <a:rPr lang="en-US" sz="3600" i="1" dirty="0"/>
              <a:t>Administrative Science Quarterly, 44</a:t>
            </a:r>
            <a:r>
              <a:rPr lang="en-US" sz="3600" dirty="0"/>
              <a:t>(2), 350–383. https://doi.org/10.2307/2666999</a:t>
            </a:r>
          </a:p>
          <a:p>
            <a:pPr>
              <a:lnSpc>
                <a:spcPct val="123000"/>
              </a:lnSpc>
              <a:spcBef>
                <a:spcPts val="600"/>
              </a:spcBef>
            </a:pPr>
            <a:r>
              <a:rPr lang="en-US" sz="3600" dirty="0"/>
              <a:t>May, C., &amp; Fitch, T. (2009). Implementing, embedding, and integrating practices: An outline of normalization process theory</a:t>
            </a:r>
            <a:r>
              <a:rPr lang="en-US" sz="3600" i="1" dirty="0"/>
              <a:t>. Sociology</a:t>
            </a:r>
            <a:r>
              <a:rPr lang="en-US" sz="3600" dirty="0"/>
              <a:t>, 43(3), 535-554. https://doi.org/10.1177/0038038509103208</a:t>
            </a:r>
          </a:p>
          <a:p>
            <a:pPr>
              <a:lnSpc>
                <a:spcPct val="123000"/>
              </a:lnSpc>
              <a:spcBef>
                <a:spcPts val="600"/>
              </a:spcBef>
            </a:pPr>
            <a:r>
              <a:rPr lang="en-US" sz="3600" dirty="0"/>
              <a:t>National Academy of Medicine. (2019). </a:t>
            </a:r>
            <a:r>
              <a:rPr lang="en-US" sz="3600" i="1" dirty="0"/>
              <a:t>Taking action against clinician burnout: A systems approach</a:t>
            </a:r>
            <a:r>
              <a:rPr lang="en-US" sz="3600" dirty="0"/>
              <a:t>. The National Academies Press. https://doi.org/10.17226/25521</a:t>
            </a:r>
          </a:p>
          <a:p>
            <a:pPr>
              <a:lnSpc>
                <a:spcPct val="123000"/>
              </a:lnSpc>
              <a:spcBef>
                <a:spcPts val="600"/>
              </a:spcBef>
            </a:pPr>
            <a:r>
              <a:rPr lang="en-US" sz="3600" dirty="0"/>
              <a:t>Reeves, S., Pelone, F., Harrison, R., Goldman, J., &amp; Zwarenstein, M. (2017). Interprofessional collaboration to improve professional practice and healthcare outcomes. </a:t>
            </a:r>
            <a:r>
              <a:rPr lang="en-US" sz="3600" i="1" dirty="0"/>
              <a:t>Cochrane Database of Systematic Reviews</a:t>
            </a:r>
            <a:r>
              <a:rPr lang="en-US" sz="3600" dirty="0"/>
              <a:t>, (6), CD000072. https://doi.org/10.1002/14651858.CD000072.pub3</a:t>
            </a:r>
          </a:p>
          <a:p>
            <a:pPr>
              <a:lnSpc>
                <a:spcPct val="123000"/>
              </a:lnSpc>
              <a:spcBef>
                <a:spcPts val="600"/>
              </a:spcBef>
            </a:pPr>
            <a:r>
              <a:rPr lang="en-US" sz="3600" dirty="0"/>
              <a:t>Rushton, C. H. (2018). </a:t>
            </a:r>
            <a:r>
              <a:rPr lang="en-US" sz="3600" i="1" dirty="0"/>
              <a:t>Moral resilience: Transforming moral suffering in healthcare</a:t>
            </a:r>
            <a:r>
              <a:rPr lang="en-US" sz="3600" dirty="0"/>
              <a:t>. Oxford University Press.</a:t>
            </a:r>
          </a:p>
          <a:p>
            <a:pPr>
              <a:lnSpc>
                <a:spcPct val="123000"/>
              </a:lnSpc>
              <a:spcBef>
                <a:spcPts val="600"/>
              </a:spcBef>
            </a:pPr>
            <a:r>
              <a:rPr lang="en-US" sz="3600" dirty="0"/>
              <a:t>West, C. P., Dyrbye, L. N., &amp; Shanafelt, T. D. (2018). Physician burnout: Contributors, consequences and solutions. </a:t>
            </a:r>
            <a:r>
              <a:rPr lang="en-US" sz="3600" i="1" dirty="0"/>
              <a:t>Journal of Internal Medicine, 283</a:t>
            </a:r>
            <a:r>
              <a:rPr lang="en-US" sz="3600" dirty="0"/>
              <a:t>(6), 516–529. https://doi.org/10.1111/joim.12752</a:t>
            </a:r>
          </a:p>
        </p:txBody>
      </p:sp>
    </p:spTree>
    <p:extLst>
      <p:ext uri="{BB962C8B-B14F-4D97-AF65-F5344CB8AC3E}">
        <p14:creationId xmlns:p14="http://schemas.microsoft.com/office/powerpoint/2010/main" val="8041031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0CC0FAEB-7708-DEBE-D7BF-1055E2B5F0C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5" name="TextBox 5"/>
          <p:cNvSpPr txBox="1"/>
          <p:nvPr/>
        </p:nvSpPr>
        <p:spPr>
          <a:xfrm>
            <a:off x="4072170" y="5459901"/>
            <a:ext cx="10143658" cy="1396601"/>
          </a:xfrm>
          <a:prstGeom prst="rect">
            <a:avLst/>
          </a:prstGeom>
        </p:spPr>
        <p:txBody>
          <a:bodyPr lIns="0" tIns="0" rIns="0" bIns="0" rtlCol="0" anchor="t">
            <a:spAutoFit/>
          </a:bodyPr>
          <a:lstStyle/>
          <a:p>
            <a:pPr algn="ctr">
              <a:lnSpc>
                <a:spcPts val="11272"/>
              </a:lnSpc>
              <a:spcBef>
                <a:spcPct val="0"/>
              </a:spcBef>
            </a:pPr>
            <a:r>
              <a:rPr lang="en-US" sz="8051" b="1" dirty="0">
                <a:solidFill>
                  <a:srgbClr val="036395"/>
                </a:solidFill>
                <a:latin typeface="+mj-lt"/>
              </a:rPr>
              <a:t>THANK YOU</a:t>
            </a:r>
          </a:p>
        </p:txBody>
      </p:sp>
      <p:sp>
        <p:nvSpPr>
          <p:cNvPr id="6" name="AutoShape 6"/>
          <p:cNvSpPr/>
          <p:nvPr/>
        </p:nvSpPr>
        <p:spPr>
          <a:xfrm>
            <a:off x="5897880" y="6921616"/>
            <a:ext cx="6492240" cy="0"/>
          </a:xfrm>
          <a:prstGeom prst="line">
            <a:avLst/>
          </a:prstGeom>
          <a:ln w="38100" cap="flat">
            <a:solidFill>
              <a:srgbClr val="96B1DD"/>
            </a:solidFill>
            <a:prstDash val="solid"/>
            <a:headEnd type="none" w="sm" len="sm"/>
            <a:tailEnd type="none" w="sm" len="sm"/>
          </a:ln>
        </p:spPr>
        <p:txBody>
          <a:bodyPr/>
          <a:lstStyle/>
          <a:p>
            <a:endParaRPr lang="en-US" dirty="0"/>
          </a:p>
        </p:txBody>
      </p:sp>
      <p:pic>
        <p:nvPicPr>
          <p:cNvPr id="3" name="Picture 2">
            <a:extLst>
              <a:ext uri="{FF2B5EF4-FFF2-40B4-BE49-F238E27FC236}">
                <a16:creationId xmlns:a16="http://schemas.microsoft.com/office/drawing/2014/main" id="{EE0214AE-A89B-D46D-F725-A5BEEC3272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48013" y="2337033"/>
            <a:ext cx="9391972" cy="2438399"/>
          </a:xfrm>
          <a:prstGeom prst="rect">
            <a:avLst/>
          </a:prstGeom>
        </p:spPr>
      </p:pic>
      <p:sp>
        <p:nvSpPr>
          <p:cNvPr id="4" name="Freeform 7">
            <a:extLst>
              <a:ext uri="{FF2B5EF4-FFF2-40B4-BE49-F238E27FC236}">
                <a16:creationId xmlns:a16="http://schemas.microsoft.com/office/drawing/2014/main" id="{3C469E95-5403-A2CE-EECC-C2F78B67308E}"/>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5"/>
            <a:stretch>
              <a:fillRect/>
            </a:stretch>
          </a:blipFill>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5F4F5-76F3-DFE5-E694-896088CCD70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EC91A13-3054-AE5F-6277-A968DFA8C6E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8D09B25F-C260-5F9A-D17E-7369BFED301F}"/>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D68A7751-ECCF-5BB3-A16F-8289BA80CBE8}"/>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CDB61006-7ADB-6FE3-8CA4-17E3CE835CE4}"/>
              </a:ext>
            </a:extLst>
          </p:cNvPr>
          <p:cNvSpPr>
            <a:spLocks noGrp="1"/>
          </p:cNvSpPr>
          <p:nvPr>
            <p:ph type="title"/>
          </p:nvPr>
        </p:nvSpPr>
        <p:spPr>
          <a:xfrm>
            <a:off x="1029792" y="880885"/>
            <a:ext cx="15658008" cy="1143000"/>
          </a:xfrm>
        </p:spPr>
        <p:txBody>
          <a:bodyPr/>
          <a:lstStyle/>
          <a:p>
            <a:pPr algn="l"/>
            <a:r>
              <a:rPr lang="en-US" b="1" dirty="0">
                <a:solidFill>
                  <a:srgbClr val="036395"/>
                </a:solidFill>
              </a:rPr>
              <a:t>Why First Friday?</a:t>
            </a:r>
          </a:p>
        </p:txBody>
      </p:sp>
      <p:sp>
        <p:nvSpPr>
          <p:cNvPr id="9" name="Content Placeholder 8">
            <a:extLst>
              <a:ext uri="{FF2B5EF4-FFF2-40B4-BE49-F238E27FC236}">
                <a16:creationId xmlns:a16="http://schemas.microsoft.com/office/drawing/2014/main" id="{069B030D-4405-2A2F-EE7A-05DAB4DB8E01}"/>
              </a:ext>
            </a:extLst>
          </p:cNvPr>
          <p:cNvSpPr>
            <a:spLocks noGrp="1"/>
          </p:cNvSpPr>
          <p:nvPr>
            <p:ph idx="1"/>
          </p:nvPr>
        </p:nvSpPr>
        <p:spPr>
          <a:xfrm>
            <a:off x="1029792" y="2705101"/>
            <a:ext cx="15658008" cy="6701014"/>
          </a:xfrm>
        </p:spPr>
        <p:txBody>
          <a:bodyPr>
            <a:normAutofit/>
          </a:bodyPr>
          <a:lstStyle/>
          <a:p>
            <a:pPr>
              <a:lnSpc>
                <a:spcPct val="113000"/>
              </a:lnSpc>
              <a:spcBef>
                <a:spcPts val="600"/>
              </a:spcBef>
            </a:pPr>
            <a:r>
              <a:rPr lang="en-US" dirty="0"/>
              <a:t>Clinicians are asking for regular, meaningful education, not just one‑off lectures.</a:t>
            </a:r>
            <a:endParaRPr lang="en-US" sz="3600" dirty="0"/>
          </a:p>
          <a:p>
            <a:pPr>
              <a:lnSpc>
                <a:spcPct val="113000"/>
              </a:lnSpc>
              <a:spcBef>
                <a:spcPts val="600"/>
              </a:spcBef>
            </a:pPr>
            <a:r>
              <a:rPr lang="en-US" sz="3600" dirty="0"/>
              <a:t>Managers notice clinical uncertainty around complex cases.</a:t>
            </a:r>
          </a:p>
          <a:p>
            <a:pPr>
              <a:lnSpc>
                <a:spcPct val="113000"/>
              </a:lnSpc>
              <a:spcBef>
                <a:spcPts val="600"/>
              </a:spcBef>
            </a:pPr>
            <a:r>
              <a:rPr lang="en-US" sz="3600" dirty="0"/>
              <a:t>The organizational is growing and changing.</a:t>
            </a:r>
          </a:p>
          <a:p>
            <a:pPr>
              <a:lnSpc>
                <a:spcPct val="113000"/>
              </a:lnSpc>
              <a:spcBef>
                <a:spcPts val="600"/>
              </a:spcBef>
            </a:pPr>
            <a:endParaRPr lang="en-US" sz="3600" i="1" dirty="0"/>
          </a:p>
          <a:p>
            <a:pPr>
              <a:lnSpc>
                <a:spcPct val="113000"/>
              </a:lnSpc>
              <a:spcBef>
                <a:spcPts val="600"/>
              </a:spcBef>
            </a:pPr>
            <a:r>
              <a:rPr lang="en-US" sz="3600" i="1" dirty="0"/>
              <a:t>What if education could strengthen connection — not just competence?</a:t>
            </a:r>
          </a:p>
          <a:p>
            <a:pPr>
              <a:lnSpc>
                <a:spcPct val="113000"/>
              </a:lnSpc>
              <a:spcBef>
                <a:spcPts val="600"/>
              </a:spcBef>
            </a:pPr>
            <a:r>
              <a:rPr lang="en-US" sz="3600" i="1" dirty="0"/>
              <a:t>What would happen if we created a predictable space where people from different disciplines could come together regularly to learn, reflect, and talk? </a:t>
            </a:r>
          </a:p>
        </p:txBody>
      </p:sp>
      <p:sp>
        <p:nvSpPr>
          <p:cNvPr id="3" name="Freeform 7">
            <a:extLst>
              <a:ext uri="{FF2B5EF4-FFF2-40B4-BE49-F238E27FC236}">
                <a16:creationId xmlns:a16="http://schemas.microsoft.com/office/drawing/2014/main" id="{0304DFAD-AB00-CFB5-7E7A-24C2D8ABBB2C}"/>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11" name="TextBox 10">
            <a:extLst>
              <a:ext uri="{FF2B5EF4-FFF2-40B4-BE49-F238E27FC236}">
                <a16:creationId xmlns:a16="http://schemas.microsoft.com/office/drawing/2014/main" id="{760B6FD8-906F-0A1B-94FD-635E96B6A0DA}"/>
              </a:ext>
            </a:extLst>
          </p:cNvPr>
          <p:cNvSpPr txBox="1"/>
          <p:nvPr/>
        </p:nvSpPr>
        <p:spPr>
          <a:xfrm>
            <a:off x="1007803" y="9562873"/>
            <a:ext cx="16272394" cy="400110"/>
          </a:xfrm>
          <a:prstGeom prst="rect">
            <a:avLst/>
          </a:prstGeom>
          <a:noFill/>
        </p:spPr>
        <p:txBody>
          <a:bodyPr wrap="square" rtlCol="0">
            <a:spAutoFit/>
          </a:bodyPr>
          <a:lstStyle/>
          <a:p>
            <a:r>
              <a:rPr lang="fr-FR" sz="2000" b="1" dirty="0">
                <a:solidFill>
                  <a:schemeClr val="tx2"/>
                </a:solidFill>
              </a:rPr>
              <a:t>Context</a:t>
            </a:r>
            <a:r>
              <a:rPr lang="fr-FR" sz="2000" dirty="0"/>
              <a:t> | Intervention | Operations | Evaluation | Interpretation | Application | Future Direction</a:t>
            </a:r>
            <a:endParaRPr lang="en-US" sz="2000" dirty="0"/>
          </a:p>
        </p:txBody>
      </p:sp>
    </p:spTree>
    <p:extLst>
      <p:ext uri="{BB962C8B-B14F-4D97-AF65-F5344CB8AC3E}">
        <p14:creationId xmlns:p14="http://schemas.microsoft.com/office/powerpoint/2010/main" val="2664508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05757-80AB-8658-DD33-C3E6FCA0F68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164BF58-DCB5-792C-FC85-E520E561DCF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FF3346D6-A2B6-2A69-C604-FA0AD6DB2F1D}"/>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F1CB0449-3D94-21E5-029C-57C279295E12}"/>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D892BD5A-711F-4546-900B-742AD34093D5}"/>
              </a:ext>
            </a:extLst>
          </p:cNvPr>
          <p:cNvSpPr>
            <a:spLocks noGrp="1"/>
          </p:cNvSpPr>
          <p:nvPr>
            <p:ph type="title"/>
          </p:nvPr>
        </p:nvSpPr>
        <p:spPr>
          <a:xfrm>
            <a:off x="1029792" y="880885"/>
            <a:ext cx="15658008" cy="1143000"/>
          </a:xfrm>
        </p:spPr>
        <p:txBody>
          <a:bodyPr/>
          <a:lstStyle/>
          <a:p>
            <a:pPr algn="l"/>
            <a:r>
              <a:rPr lang="en-US" b="1" dirty="0">
                <a:solidFill>
                  <a:srgbClr val="036395"/>
                </a:solidFill>
              </a:rPr>
              <a:t>Pause and Reflect</a:t>
            </a:r>
          </a:p>
        </p:txBody>
      </p:sp>
      <p:sp>
        <p:nvSpPr>
          <p:cNvPr id="9" name="Content Placeholder 8">
            <a:extLst>
              <a:ext uri="{FF2B5EF4-FFF2-40B4-BE49-F238E27FC236}">
                <a16:creationId xmlns:a16="http://schemas.microsoft.com/office/drawing/2014/main" id="{3C40024B-D96A-E9F5-1384-7EE42A308B2D}"/>
              </a:ext>
            </a:extLst>
          </p:cNvPr>
          <p:cNvSpPr>
            <a:spLocks noGrp="1"/>
          </p:cNvSpPr>
          <p:nvPr>
            <p:ph idx="1"/>
          </p:nvPr>
        </p:nvSpPr>
        <p:spPr>
          <a:xfrm>
            <a:off x="1029792" y="2705101"/>
            <a:ext cx="15658008" cy="6701014"/>
          </a:xfrm>
        </p:spPr>
        <p:txBody>
          <a:bodyPr>
            <a:normAutofit/>
          </a:bodyPr>
          <a:lstStyle/>
          <a:p>
            <a:pPr>
              <a:lnSpc>
                <a:spcPct val="113000"/>
              </a:lnSpc>
              <a:spcBef>
                <a:spcPts val="600"/>
              </a:spcBef>
            </a:pPr>
            <a:r>
              <a:rPr lang="en-US" sz="3600" i="1" dirty="0"/>
              <a:t>Are there currently any similarities on the micro level in your own settings? </a:t>
            </a:r>
          </a:p>
          <a:p>
            <a:pPr>
              <a:lnSpc>
                <a:spcPct val="113000"/>
              </a:lnSpc>
              <a:spcBef>
                <a:spcPts val="600"/>
              </a:spcBef>
            </a:pPr>
            <a:r>
              <a:rPr lang="en-US" sz="3600" i="1" dirty="0"/>
              <a:t>Can you identify similar relational gaps in your current education structure? </a:t>
            </a:r>
          </a:p>
        </p:txBody>
      </p:sp>
      <p:sp>
        <p:nvSpPr>
          <p:cNvPr id="3" name="Freeform 7">
            <a:extLst>
              <a:ext uri="{FF2B5EF4-FFF2-40B4-BE49-F238E27FC236}">
                <a16:creationId xmlns:a16="http://schemas.microsoft.com/office/drawing/2014/main" id="{6E5E965E-FE80-86D1-BAF6-6A482E9C2B89}"/>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5A58B853-B6B8-408F-DB5E-A6B861815FF0}"/>
              </a:ext>
            </a:extLst>
          </p:cNvPr>
          <p:cNvSpPr txBox="1"/>
          <p:nvPr/>
        </p:nvSpPr>
        <p:spPr>
          <a:xfrm>
            <a:off x="1007803" y="9562873"/>
            <a:ext cx="16272394" cy="400110"/>
          </a:xfrm>
          <a:prstGeom prst="rect">
            <a:avLst/>
          </a:prstGeom>
          <a:noFill/>
        </p:spPr>
        <p:txBody>
          <a:bodyPr wrap="square" rtlCol="0">
            <a:spAutoFit/>
          </a:bodyPr>
          <a:lstStyle/>
          <a:p>
            <a:r>
              <a:rPr lang="fr-FR" sz="2000" b="1" dirty="0">
                <a:solidFill>
                  <a:schemeClr val="tx2"/>
                </a:solidFill>
              </a:rPr>
              <a:t>Context</a:t>
            </a:r>
            <a:r>
              <a:rPr lang="fr-FR" sz="2000" dirty="0"/>
              <a:t> | Intervention | Operations | Evaluation | Interpretation | Application | Future Direction</a:t>
            </a:r>
            <a:endParaRPr lang="en-US" sz="2000" dirty="0"/>
          </a:p>
        </p:txBody>
      </p:sp>
    </p:spTree>
    <p:extLst>
      <p:ext uri="{BB962C8B-B14F-4D97-AF65-F5344CB8AC3E}">
        <p14:creationId xmlns:p14="http://schemas.microsoft.com/office/powerpoint/2010/main" val="2914757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5" name="AutoShape 5"/>
          <p:cNvSpPr/>
          <p:nvPr/>
        </p:nvSpPr>
        <p:spPr>
          <a:xfrm>
            <a:off x="2438400" y="4330006"/>
            <a:ext cx="2618740" cy="0"/>
          </a:xfrm>
          <a:prstGeom prst="line">
            <a:avLst/>
          </a:prstGeom>
          <a:ln w="38100" cap="flat">
            <a:solidFill>
              <a:srgbClr val="40C0B6"/>
            </a:solidFill>
            <a:prstDash val="solid"/>
            <a:headEnd type="none" w="sm" len="sm"/>
            <a:tailEnd type="none" w="sm" len="sm"/>
          </a:ln>
        </p:spPr>
        <p:txBody>
          <a:bodyPr/>
          <a:lstStyle/>
          <a:p>
            <a:endParaRPr lang="en-US" dirty="0"/>
          </a:p>
        </p:txBody>
      </p:sp>
      <p:grpSp>
        <p:nvGrpSpPr>
          <p:cNvPr id="6" name="Group 6"/>
          <p:cNvGrpSpPr/>
          <p:nvPr/>
        </p:nvGrpSpPr>
        <p:grpSpPr>
          <a:xfrm>
            <a:off x="0" y="0"/>
            <a:ext cx="1600200" cy="10287000"/>
            <a:chOff x="0" y="0"/>
            <a:chExt cx="812800" cy="2709333"/>
          </a:xfrm>
        </p:grpSpPr>
        <p:sp>
          <p:nvSpPr>
            <p:cNvPr id="7" name="Freeform 7"/>
            <p:cNvSpPr/>
            <p:nvPr/>
          </p:nvSpPr>
          <p:spPr>
            <a:xfrm>
              <a:off x="0" y="0"/>
              <a:ext cx="812800" cy="2709333"/>
            </a:xfrm>
            <a:custGeom>
              <a:avLst/>
              <a:gdLst/>
              <a:ahLst/>
              <a:cxnLst/>
              <a:rect l="l" t="t" r="r" b="b"/>
              <a:pathLst>
                <a:path w="812800" h="2709333">
                  <a:moveTo>
                    <a:pt x="0" y="0"/>
                  </a:moveTo>
                  <a:lnTo>
                    <a:pt x="812800" y="0"/>
                  </a:lnTo>
                  <a:lnTo>
                    <a:pt x="812800" y="2709333"/>
                  </a:lnTo>
                  <a:lnTo>
                    <a:pt x="0" y="2709333"/>
                  </a:lnTo>
                  <a:close/>
                </a:path>
              </a:pathLst>
            </a:custGeom>
            <a:solidFill>
              <a:srgbClr val="036395"/>
            </a:solidFill>
          </p:spPr>
          <p:txBody>
            <a:bodyPr/>
            <a:lstStyle/>
            <a:p>
              <a:endParaRPr lang="en-US" dirty="0"/>
            </a:p>
          </p:txBody>
        </p:sp>
        <p:sp>
          <p:nvSpPr>
            <p:cNvPr id="8" name="TextBox 8"/>
            <p:cNvSpPr txBox="1"/>
            <p:nvPr/>
          </p:nvSpPr>
          <p:spPr>
            <a:xfrm>
              <a:off x="0" y="-47625"/>
              <a:ext cx="812800" cy="2756958"/>
            </a:xfrm>
            <a:prstGeom prst="rect">
              <a:avLst/>
            </a:prstGeom>
          </p:spPr>
          <p:txBody>
            <a:bodyPr lIns="50800" tIns="50800" rIns="50800" bIns="50800" rtlCol="0" anchor="ctr"/>
            <a:lstStyle/>
            <a:p>
              <a:pPr algn="ctr">
                <a:lnSpc>
                  <a:spcPts val="2659"/>
                </a:lnSpc>
              </a:pPr>
              <a:endParaRPr dirty="0"/>
            </a:p>
          </p:txBody>
        </p:sp>
      </p:grpSp>
      <p:sp>
        <p:nvSpPr>
          <p:cNvPr id="11" name="Title 10">
            <a:extLst>
              <a:ext uri="{FF2B5EF4-FFF2-40B4-BE49-F238E27FC236}">
                <a16:creationId xmlns:a16="http://schemas.microsoft.com/office/drawing/2014/main" id="{6E028393-C3D2-BFAA-B9DC-2172E126B833}"/>
              </a:ext>
            </a:extLst>
          </p:cNvPr>
          <p:cNvSpPr>
            <a:spLocks noGrp="1"/>
          </p:cNvSpPr>
          <p:nvPr>
            <p:ph type="title"/>
          </p:nvPr>
        </p:nvSpPr>
        <p:spPr>
          <a:xfrm>
            <a:off x="2438400" y="3390900"/>
            <a:ext cx="7772400" cy="1362075"/>
          </a:xfrm>
        </p:spPr>
        <p:txBody>
          <a:bodyPr/>
          <a:lstStyle/>
          <a:p>
            <a:r>
              <a:rPr lang="en-US" dirty="0"/>
              <a:t>The Intervention</a:t>
            </a:r>
          </a:p>
        </p:txBody>
      </p:sp>
      <p:sp>
        <p:nvSpPr>
          <p:cNvPr id="12" name="Text Placeholder 11">
            <a:extLst>
              <a:ext uri="{FF2B5EF4-FFF2-40B4-BE49-F238E27FC236}">
                <a16:creationId xmlns:a16="http://schemas.microsoft.com/office/drawing/2014/main" id="{E0058881-61A1-FC97-8AB9-D4CFFA8F89DE}"/>
              </a:ext>
            </a:extLst>
          </p:cNvPr>
          <p:cNvSpPr>
            <a:spLocks noGrp="1"/>
          </p:cNvSpPr>
          <p:nvPr>
            <p:ph type="body" idx="1"/>
          </p:nvPr>
        </p:nvSpPr>
        <p:spPr>
          <a:xfrm>
            <a:off x="2438400" y="4594920"/>
            <a:ext cx="13716000" cy="548580"/>
          </a:xfrm>
        </p:spPr>
        <p:txBody>
          <a:bodyPr>
            <a:noAutofit/>
          </a:bodyPr>
          <a:lstStyle/>
          <a:p>
            <a:r>
              <a:rPr lang="en-US" sz="2800" i="1" dirty="0">
                <a:solidFill>
                  <a:schemeClr val="tx1"/>
                </a:solidFill>
              </a:rPr>
              <a:t>The core structural elements of the First Friday interprofessional education model</a:t>
            </a:r>
          </a:p>
        </p:txBody>
      </p:sp>
      <p:sp>
        <p:nvSpPr>
          <p:cNvPr id="3" name="Freeform 7">
            <a:extLst>
              <a:ext uri="{FF2B5EF4-FFF2-40B4-BE49-F238E27FC236}">
                <a16:creationId xmlns:a16="http://schemas.microsoft.com/office/drawing/2014/main" id="{7E70DDCC-B653-6398-B3EE-6853AEC4CB4F}"/>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DA239-C07B-31A4-E6AF-EBC31112788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F070AB-EDB2-F73D-5C96-1AB864C1BFC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B5B16D1E-17B0-691F-48DA-76AF2E1E35EE}"/>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26A28391-E3D9-A7AA-AD00-D89E8642B70B}"/>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C07465E1-A4B8-2464-C8A9-3206067E31E6}"/>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First Friday in Context: Mapping Established Learning Models</a:t>
            </a:r>
          </a:p>
        </p:txBody>
      </p:sp>
      <p:graphicFrame>
        <p:nvGraphicFramePr>
          <p:cNvPr id="6" name="Content Placeholder 5">
            <a:extLst>
              <a:ext uri="{FF2B5EF4-FFF2-40B4-BE49-F238E27FC236}">
                <a16:creationId xmlns:a16="http://schemas.microsoft.com/office/drawing/2014/main" id="{717F3B30-D0DB-99B6-0FED-6696D3767298}"/>
              </a:ext>
            </a:extLst>
          </p:cNvPr>
          <p:cNvGraphicFramePr>
            <a:graphicFrameLocks noGrp="1"/>
          </p:cNvGraphicFramePr>
          <p:nvPr>
            <p:ph idx="1"/>
            <p:extLst>
              <p:ext uri="{D42A27DB-BD31-4B8C-83A1-F6EECF244321}">
                <p14:modId xmlns:p14="http://schemas.microsoft.com/office/powerpoint/2010/main" val="3208437938"/>
              </p:ext>
            </p:extLst>
          </p:nvPr>
        </p:nvGraphicFramePr>
        <p:xfrm>
          <a:off x="1029792" y="2904769"/>
          <a:ext cx="16039008" cy="5732901"/>
        </p:xfrm>
        <a:graphic>
          <a:graphicData uri="http://schemas.openxmlformats.org/drawingml/2006/table">
            <a:tbl>
              <a:tblPr firstRow="1" bandRow="1">
                <a:tableStyleId>{5C22544A-7EE6-4342-B048-85BDC9FD1C3A}</a:tableStyleId>
              </a:tblPr>
              <a:tblGrid>
                <a:gridCol w="5447208">
                  <a:extLst>
                    <a:ext uri="{9D8B030D-6E8A-4147-A177-3AD203B41FA5}">
                      <a16:colId xmlns:a16="http://schemas.microsoft.com/office/drawing/2014/main" val="2529793643"/>
                    </a:ext>
                  </a:extLst>
                </a:gridCol>
                <a:gridCol w="5105400">
                  <a:extLst>
                    <a:ext uri="{9D8B030D-6E8A-4147-A177-3AD203B41FA5}">
                      <a16:colId xmlns:a16="http://schemas.microsoft.com/office/drawing/2014/main" val="3788518582"/>
                    </a:ext>
                  </a:extLst>
                </a:gridCol>
                <a:gridCol w="5486400">
                  <a:extLst>
                    <a:ext uri="{9D8B030D-6E8A-4147-A177-3AD203B41FA5}">
                      <a16:colId xmlns:a16="http://schemas.microsoft.com/office/drawing/2014/main" val="3155240323"/>
                    </a:ext>
                  </a:extLst>
                </a:gridCol>
              </a:tblGrid>
              <a:tr h="623782">
                <a:tc>
                  <a:txBody>
                    <a:bodyPr/>
                    <a:lstStyle/>
                    <a:p>
                      <a:r>
                        <a:rPr lang="en-US" sz="2800" dirty="0"/>
                        <a:t>MODEL</a:t>
                      </a:r>
                    </a:p>
                  </a:txBody>
                  <a:tcPr/>
                </a:tc>
                <a:tc>
                  <a:txBody>
                    <a:bodyPr/>
                    <a:lstStyle/>
                    <a:p>
                      <a:r>
                        <a:rPr lang="en-US" sz="2800" dirty="0"/>
                        <a:t>CORE MECHANISM</a:t>
                      </a:r>
                    </a:p>
                  </a:txBody>
                  <a:tcPr/>
                </a:tc>
                <a:tc>
                  <a:txBody>
                    <a:bodyPr/>
                    <a:lstStyle/>
                    <a:p>
                      <a:r>
                        <a:rPr lang="en-US" sz="2800" dirty="0"/>
                        <a:t>WHAT FIRST FRIDAY ADOPTS</a:t>
                      </a:r>
                    </a:p>
                  </a:txBody>
                  <a:tcPr/>
                </a:tc>
                <a:extLst>
                  <a:ext uri="{0D108BD9-81ED-4DB2-BD59-A6C34878D82A}">
                    <a16:rowId xmlns:a16="http://schemas.microsoft.com/office/drawing/2014/main" val="3840175165"/>
                  </a:ext>
                </a:extLst>
              </a:tr>
              <a:tr h="1462549">
                <a:tc>
                  <a:txBody>
                    <a:bodyPr/>
                    <a:lstStyle/>
                    <a:p>
                      <a:r>
                        <a:rPr lang="en-US" sz="2800" dirty="0"/>
                        <a:t>Project ECHO</a:t>
                      </a:r>
                    </a:p>
                  </a:txBody>
                  <a:tcPr/>
                </a:tc>
                <a:tc>
                  <a:txBody>
                    <a:bodyPr/>
                    <a:lstStyle/>
                    <a:p>
                      <a:r>
                        <a:rPr lang="en-US" sz="2800" dirty="0"/>
                        <a:t>Case-based learning communicates with recurring cadence</a:t>
                      </a:r>
                    </a:p>
                  </a:txBody>
                  <a:tcPr/>
                </a:tc>
                <a:tc>
                  <a:txBody>
                    <a:bodyPr/>
                    <a:lstStyle/>
                    <a:p>
                      <a:r>
                        <a:rPr lang="en-US" sz="2800" dirty="0"/>
                        <a:t>Predictable rhythm of learning + interdisciplinary participation</a:t>
                      </a:r>
                    </a:p>
                  </a:txBody>
                  <a:tcPr/>
                </a:tc>
                <a:extLst>
                  <a:ext uri="{0D108BD9-81ED-4DB2-BD59-A6C34878D82A}">
                    <a16:rowId xmlns:a16="http://schemas.microsoft.com/office/drawing/2014/main" val="1847818907"/>
                  </a:ext>
                </a:extLst>
              </a:tr>
              <a:tr h="1335361">
                <a:tc>
                  <a:txBody>
                    <a:bodyPr/>
                    <a:lstStyle/>
                    <a:p>
                      <a:r>
                        <a:rPr lang="en-US" sz="2800" dirty="0"/>
                        <a:t>Schwartz Rounds</a:t>
                      </a:r>
                    </a:p>
                  </a:txBody>
                  <a:tcPr/>
                </a:tc>
                <a:tc>
                  <a:txBody>
                    <a:bodyPr/>
                    <a:lstStyle/>
                    <a:p>
                      <a:r>
                        <a:rPr lang="en-US" sz="2800" dirty="0"/>
                        <a:t>Facilitated reflection on emotional and relational aspects of care</a:t>
                      </a:r>
                    </a:p>
                  </a:txBody>
                  <a:tcPr/>
                </a:tc>
                <a:tc>
                  <a:txBody>
                    <a:bodyPr/>
                    <a:lstStyle/>
                    <a:p>
                      <a:r>
                        <a:rPr lang="en-US" sz="2800" dirty="0"/>
                        <a:t>Physiological safety and space for dialogue</a:t>
                      </a:r>
                    </a:p>
                  </a:txBody>
                  <a:tcPr/>
                </a:tc>
                <a:extLst>
                  <a:ext uri="{0D108BD9-81ED-4DB2-BD59-A6C34878D82A}">
                    <a16:rowId xmlns:a16="http://schemas.microsoft.com/office/drawing/2014/main" val="208444739"/>
                  </a:ext>
                </a:extLst>
              </a:tr>
              <a:tr h="1137485">
                <a:tc>
                  <a:txBody>
                    <a:bodyPr/>
                    <a:lstStyle/>
                    <a:p>
                      <a:r>
                        <a:rPr lang="en-US" sz="2800" dirty="0"/>
                        <a:t>CAPC Office Hours / Grand Rounds</a:t>
                      </a:r>
                    </a:p>
                  </a:txBody>
                  <a:tcPr/>
                </a:tc>
                <a:tc>
                  <a:txBody>
                    <a:bodyPr/>
                    <a:lstStyle/>
                    <a:p>
                      <a:r>
                        <a:rPr lang="en-US" sz="2800" dirty="0"/>
                        <a:t>Recurring expert-informed learning discussions</a:t>
                      </a:r>
                    </a:p>
                  </a:txBody>
                  <a:tcPr/>
                </a:tc>
                <a:tc>
                  <a:txBody>
                    <a:bodyPr/>
                    <a:lstStyle/>
                    <a:p>
                      <a:r>
                        <a:rPr lang="en-US" sz="2800" dirty="0"/>
                        <a:t>Clinical competence reinforcement and shared language</a:t>
                      </a:r>
                    </a:p>
                  </a:txBody>
                  <a:tcPr/>
                </a:tc>
                <a:extLst>
                  <a:ext uri="{0D108BD9-81ED-4DB2-BD59-A6C34878D82A}">
                    <a16:rowId xmlns:a16="http://schemas.microsoft.com/office/drawing/2014/main" val="1231115787"/>
                  </a:ext>
                </a:extLst>
              </a:tr>
              <a:tr h="1137485">
                <a:tc>
                  <a:txBody>
                    <a:bodyPr/>
                    <a:lstStyle/>
                    <a:p>
                      <a:r>
                        <a:rPr lang="en-US" sz="2800" dirty="0"/>
                        <a:t>First Friday</a:t>
                      </a:r>
                    </a:p>
                  </a:txBody>
                  <a:tcPr/>
                </a:tc>
                <a:tc>
                  <a:txBody>
                    <a:bodyPr/>
                    <a:lstStyle/>
                    <a:p>
                      <a:r>
                        <a:rPr lang="en-US" sz="2800" dirty="0"/>
                        <a:t>Internal Interdisiplinary learning ecosystem</a:t>
                      </a:r>
                    </a:p>
                  </a:txBody>
                  <a:tcPr/>
                </a:tc>
                <a:tc>
                  <a:txBody>
                    <a:bodyPr/>
                    <a:lstStyle/>
                    <a:p>
                      <a:r>
                        <a:rPr lang="en-US" sz="2800" dirty="0"/>
                        <a:t>Culture-building trough predictable shared reflection</a:t>
                      </a:r>
                    </a:p>
                  </a:txBody>
                  <a:tcPr/>
                </a:tc>
                <a:extLst>
                  <a:ext uri="{0D108BD9-81ED-4DB2-BD59-A6C34878D82A}">
                    <a16:rowId xmlns:a16="http://schemas.microsoft.com/office/drawing/2014/main" val="816347512"/>
                  </a:ext>
                </a:extLst>
              </a:tr>
            </a:tbl>
          </a:graphicData>
        </a:graphic>
      </p:graphicFrame>
      <p:sp>
        <p:nvSpPr>
          <p:cNvPr id="3" name="Freeform 7">
            <a:extLst>
              <a:ext uri="{FF2B5EF4-FFF2-40B4-BE49-F238E27FC236}">
                <a16:creationId xmlns:a16="http://schemas.microsoft.com/office/drawing/2014/main" id="{B6AC6A78-9AB3-EE84-DD65-3D6DF428FC81}"/>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7" name="TextBox 6">
            <a:extLst>
              <a:ext uri="{FF2B5EF4-FFF2-40B4-BE49-F238E27FC236}">
                <a16:creationId xmlns:a16="http://schemas.microsoft.com/office/drawing/2014/main" id="{CB16BB86-CD75-1CC4-8E4D-01B80DB9803F}"/>
              </a:ext>
            </a:extLst>
          </p:cNvPr>
          <p:cNvSpPr txBox="1"/>
          <p:nvPr/>
        </p:nvSpPr>
        <p:spPr>
          <a:xfrm>
            <a:off x="1063246" y="8944450"/>
            <a:ext cx="14819808" cy="461665"/>
          </a:xfrm>
          <a:prstGeom prst="rect">
            <a:avLst/>
          </a:prstGeom>
          <a:noFill/>
        </p:spPr>
        <p:txBody>
          <a:bodyPr wrap="square" rtlCol="0">
            <a:spAutoFit/>
          </a:bodyPr>
          <a:lstStyle/>
          <a:p>
            <a:r>
              <a:rPr lang="en-US" sz="2400" b="1" dirty="0"/>
              <a:t>Shared Design Elements</a:t>
            </a:r>
            <a:r>
              <a:rPr lang="en-US" sz="2400" dirty="0"/>
              <a:t>: Predictable Cadence, Interdisciplinary Dialogue, Psychological Safety, Community Learning</a:t>
            </a:r>
          </a:p>
        </p:txBody>
      </p:sp>
      <p:sp>
        <p:nvSpPr>
          <p:cNvPr id="9" name="TextBox 8">
            <a:extLst>
              <a:ext uri="{FF2B5EF4-FFF2-40B4-BE49-F238E27FC236}">
                <a16:creationId xmlns:a16="http://schemas.microsoft.com/office/drawing/2014/main" id="{14E48FC1-C40C-3F1F-F095-6A2D3BDF44E6}"/>
              </a:ext>
            </a:extLst>
          </p:cNvPr>
          <p:cNvSpPr txBox="1"/>
          <p:nvPr/>
        </p:nvSpPr>
        <p:spPr>
          <a:xfrm>
            <a:off x="1007803" y="9562873"/>
            <a:ext cx="16272394" cy="400110"/>
          </a:xfrm>
          <a:prstGeom prst="rect">
            <a:avLst/>
          </a:prstGeom>
          <a:noFill/>
        </p:spPr>
        <p:txBody>
          <a:bodyPr wrap="square" rtlCol="0">
            <a:spAutoFit/>
          </a:bodyPr>
          <a:lstStyle/>
          <a:p>
            <a:r>
              <a:rPr lang="fr-FR" sz="2000" dirty="0"/>
              <a:t>Context |</a:t>
            </a:r>
            <a:r>
              <a:rPr lang="fr-FR" sz="2000" b="1" dirty="0">
                <a:solidFill>
                  <a:schemeClr val="tx2"/>
                </a:solidFill>
              </a:rPr>
              <a:t> Intervention </a:t>
            </a:r>
            <a:r>
              <a:rPr lang="fr-FR" sz="2000" dirty="0"/>
              <a:t>| Operations | Evaluation | Interpretation | Application | Future Direction</a:t>
            </a:r>
            <a:endParaRPr lang="en-US" sz="2000" dirty="0"/>
          </a:p>
        </p:txBody>
      </p:sp>
    </p:spTree>
    <p:extLst>
      <p:ext uri="{BB962C8B-B14F-4D97-AF65-F5344CB8AC3E}">
        <p14:creationId xmlns:p14="http://schemas.microsoft.com/office/powerpoint/2010/main" val="346302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BE2A0-879B-BA84-047F-EBBC2DD7A93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C82DFEE-A443-97E4-E020-0D790C11836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312" r="-20312"/>
            </a:stretch>
          </a:blipFill>
        </p:spPr>
        <p:txBody>
          <a:bodyPr/>
          <a:lstStyle/>
          <a:p>
            <a:endParaRPr lang="en-US" dirty="0"/>
          </a:p>
        </p:txBody>
      </p:sp>
      <p:sp>
        <p:nvSpPr>
          <p:cNvPr id="4" name="AutoShape 4">
            <a:extLst>
              <a:ext uri="{FF2B5EF4-FFF2-40B4-BE49-F238E27FC236}">
                <a16:creationId xmlns:a16="http://schemas.microsoft.com/office/drawing/2014/main" id="{C083199D-B54F-AAC3-D071-CD2E2F9B096D}"/>
              </a:ext>
            </a:extLst>
          </p:cNvPr>
          <p:cNvSpPr/>
          <p:nvPr/>
        </p:nvSpPr>
        <p:spPr>
          <a:xfrm flipH="1">
            <a:off x="1028720" y="2186817"/>
            <a:ext cx="0" cy="0"/>
          </a:xfrm>
          <a:prstGeom prst="line">
            <a:avLst/>
          </a:prstGeom>
          <a:ln w="19050" cap="flat">
            <a:solidFill>
              <a:srgbClr val="000000"/>
            </a:solidFill>
            <a:prstDash val="solid"/>
            <a:headEnd type="none" w="sm" len="sm"/>
            <a:tailEnd type="none" w="sm" len="sm"/>
          </a:ln>
        </p:spPr>
        <p:txBody>
          <a:bodyPr/>
          <a:lstStyle/>
          <a:p>
            <a:endParaRPr lang="en-US" dirty="0"/>
          </a:p>
        </p:txBody>
      </p:sp>
      <p:sp>
        <p:nvSpPr>
          <p:cNvPr id="5" name="AutoShape 5">
            <a:extLst>
              <a:ext uri="{FF2B5EF4-FFF2-40B4-BE49-F238E27FC236}">
                <a16:creationId xmlns:a16="http://schemas.microsoft.com/office/drawing/2014/main" id="{DC1AF147-5221-4262-F99B-DEE3BAC7E926}"/>
              </a:ext>
            </a:extLst>
          </p:cNvPr>
          <p:cNvSpPr/>
          <p:nvPr/>
        </p:nvSpPr>
        <p:spPr>
          <a:xfrm>
            <a:off x="1029792" y="2252109"/>
            <a:ext cx="2618740" cy="0"/>
          </a:xfrm>
          <a:prstGeom prst="line">
            <a:avLst/>
          </a:prstGeom>
          <a:ln w="38100" cap="flat">
            <a:solidFill>
              <a:srgbClr val="96B1DD"/>
            </a:solidFill>
            <a:prstDash val="solid"/>
            <a:headEnd type="none" w="sm" len="sm"/>
            <a:tailEnd type="none" w="sm" len="sm"/>
          </a:ln>
        </p:spPr>
        <p:txBody>
          <a:bodyPr/>
          <a:lstStyle/>
          <a:p>
            <a:endParaRPr lang="en-US" dirty="0"/>
          </a:p>
        </p:txBody>
      </p:sp>
      <p:sp>
        <p:nvSpPr>
          <p:cNvPr id="8" name="Title 7">
            <a:extLst>
              <a:ext uri="{FF2B5EF4-FFF2-40B4-BE49-F238E27FC236}">
                <a16:creationId xmlns:a16="http://schemas.microsoft.com/office/drawing/2014/main" id="{6D9DF15D-277B-995C-DB2F-27CBD9415C53}"/>
              </a:ext>
            </a:extLst>
          </p:cNvPr>
          <p:cNvSpPr>
            <a:spLocks noGrp="1"/>
          </p:cNvSpPr>
          <p:nvPr>
            <p:ph type="title"/>
          </p:nvPr>
        </p:nvSpPr>
        <p:spPr>
          <a:xfrm>
            <a:off x="1029792" y="880885"/>
            <a:ext cx="15658008" cy="1143000"/>
          </a:xfrm>
        </p:spPr>
        <p:txBody>
          <a:bodyPr>
            <a:normAutofit/>
          </a:bodyPr>
          <a:lstStyle/>
          <a:p>
            <a:pPr algn="l"/>
            <a:r>
              <a:rPr lang="en-US" b="1" dirty="0">
                <a:solidFill>
                  <a:srgbClr val="036395"/>
                </a:solidFill>
              </a:rPr>
              <a:t>What is First Friday?</a:t>
            </a:r>
          </a:p>
        </p:txBody>
      </p:sp>
      <p:sp>
        <p:nvSpPr>
          <p:cNvPr id="9" name="Content Placeholder 8">
            <a:extLst>
              <a:ext uri="{FF2B5EF4-FFF2-40B4-BE49-F238E27FC236}">
                <a16:creationId xmlns:a16="http://schemas.microsoft.com/office/drawing/2014/main" id="{07604117-0B6C-070F-7401-363FD37C0CFE}"/>
              </a:ext>
            </a:extLst>
          </p:cNvPr>
          <p:cNvSpPr>
            <a:spLocks noGrp="1"/>
          </p:cNvSpPr>
          <p:nvPr>
            <p:ph idx="1"/>
          </p:nvPr>
        </p:nvSpPr>
        <p:spPr>
          <a:xfrm>
            <a:off x="1029792" y="2705100"/>
            <a:ext cx="15658008" cy="6934200"/>
          </a:xfrm>
        </p:spPr>
        <p:txBody>
          <a:bodyPr>
            <a:normAutofit/>
          </a:bodyPr>
          <a:lstStyle/>
          <a:p>
            <a:r>
              <a:rPr lang="en-US" dirty="0"/>
              <a:t>A recurring, interprofessional education and professional development initiative designed to:</a:t>
            </a:r>
          </a:p>
          <a:p>
            <a:pPr lvl="1"/>
            <a:r>
              <a:rPr lang="en-US" sz="3200" dirty="0"/>
              <a:t>Create predictable shared learning space</a:t>
            </a:r>
          </a:p>
          <a:p>
            <a:pPr lvl="1"/>
            <a:r>
              <a:rPr lang="en-US" sz="3200" dirty="0"/>
              <a:t>Strengthen interdisciplinary dialogue</a:t>
            </a:r>
          </a:p>
          <a:p>
            <a:pPr lvl="1"/>
            <a:r>
              <a:rPr lang="en-US" sz="3200" dirty="0"/>
              <a:t>Reinforce clinical competence</a:t>
            </a:r>
          </a:p>
          <a:p>
            <a:pPr lvl="1"/>
            <a:r>
              <a:rPr lang="en-US" sz="3200" dirty="0"/>
              <a:t>Support professional identity and wellbeing</a:t>
            </a:r>
          </a:p>
          <a:p>
            <a:r>
              <a:rPr lang="en-US" dirty="0"/>
              <a:t>Operational Structure:</a:t>
            </a:r>
          </a:p>
          <a:p>
            <a:pPr lvl="1"/>
            <a:r>
              <a:rPr lang="en-US" sz="3200" dirty="0"/>
              <a:t>Monthly cadence</a:t>
            </a:r>
          </a:p>
          <a:p>
            <a:pPr lvl="1"/>
            <a:r>
              <a:rPr lang="en-US" sz="3200" dirty="0"/>
              <a:t>Live, facilitated sessions</a:t>
            </a:r>
          </a:p>
          <a:p>
            <a:pPr lvl="1"/>
            <a:r>
              <a:rPr lang="en-US" sz="3200" dirty="0"/>
              <a:t>Rotating formats</a:t>
            </a:r>
          </a:p>
          <a:p>
            <a:pPr lvl="1"/>
            <a:r>
              <a:rPr lang="en-US" sz="3200" dirty="0"/>
              <a:t>Ongoing evaluation</a:t>
            </a:r>
          </a:p>
        </p:txBody>
      </p:sp>
      <p:sp>
        <p:nvSpPr>
          <p:cNvPr id="3" name="Freeform 7">
            <a:extLst>
              <a:ext uri="{FF2B5EF4-FFF2-40B4-BE49-F238E27FC236}">
                <a16:creationId xmlns:a16="http://schemas.microsoft.com/office/drawing/2014/main" id="{5DD6248F-AE8F-8492-EB81-46DF984ACCF2}"/>
              </a:ext>
            </a:extLst>
          </p:cNvPr>
          <p:cNvSpPr/>
          <p:nvPr/>
        </p:nvSpPr>
        <p:spPr>
          <a:xfrm>
            <a:off x="17302186" y="9442045"/>
            <a:ext cx="765311" cy="641766"/>
          </a:xfrm>
          <a:custGeom>
            <a:avLst/>
            <a:gdLst/>
            <a:ahLst/>
            <a:cxnLst/>
            <a:rect l="l" t="t" r="r" b="b"/>
            <a:pathLst>
              <a:path w="765311" h="641766">
                <a:moveTo>
                  <a:pt x="0" y="0"/>
                </a:moveTo>
                <a:lnTo>
                  <a:pt x="765311" y="0"/>
                </a:lnTo>
                <a:lnTo>
                  <a:pt x="765311" y="641767"/>
                </a:lnTo>
                <a:lnTo>
                  <a:pt x="0" y="641767"/>
                </a:lnTo>
                <a:lnTo>
                  <a:pt x="0" y="0"/>
                </a:lnTo>
                <a:close/>
              </a:path>
            </a:pathLst>
          </a:custGeom>
          <a:blipFill>
            <a:blip r:embed="rId4"/>
            <a:stretch>
              <a:fillRect/>
            </a:stretch>
          </a:blipFill>
        </p:spPr>
        <p:txBody>
          <a:bodyPr/>
          <a:lstStyle/>
          <a:p>
            <a:endParaRPr lang="en-US" dirty="0"/>
          </a:p>
        </p:txBody>
      </p:sp>
      <p:sp>
        <p:nvSpPr>
          <p:cNvPr id="6" name="TextBox 5">
            <a:extLst>
              <a:ext uri="{FF2B5EF4-FFF2-40B4-BE49-F238E27FC236}">
                <a16:creationId xmlns:a16="http://schemas.microsoft.com/office/drawing/2014/main" id="{CD6737C8-911F-46A6-9A12-58A5776A8FA7}"/>
              </a:ext>
            </a:extLst>
          </p:cNvPr>
          <p:cNvSpPr txBox="1"/>
          <p:nvPr/>
        </p:nvSpPr>
        <p:spPr>
          <a:xfrm>
            <a:off x="1007803" y="9562873"/>
            <a:ext cx="16272394" cy="400110"/>
          </a:xfrm>
          <a:prstGeom prst="rect">
            <a:avLst/>
          </a:prstGeom>
          <a:noFill/>
        </p:spPr>
        <p:txBody>
          <a:bodyPr wrap="square" rtlCol="0">
            <a:spAutoFit/>
          </a:bodyPr>
          <a:lstStyle/>
          <a:p>
            <a:r>
              <a:rPr lang="fr-FR" sz="2000" dirty="0"/>
              <a:t>Context | </a:t>
            </a:r>
            <a:r>
              <a:rPr lang="fr-FR" sz="2000" b="1" dirty="0">
                <a:solidFill>
                  <a:schemeClr val="tx2"/>
                </a:solidFill>
              </a:rPr>
              <a:t>Intervention</a:t>
            </a:r>
            <a:r>
              <a:rPr lang="fr-FR" sz="2000" dirty="0"/>
              <a:t> | Operations | Evaluation | Interpretation | Application | Future Direction</a:t>
            </a:r>
            <a:endParaRPr lang="en-US" sz="2000" dirty="0"/>
          </a:p>
        </p:txBody>
      </p:sp>
    </p:spTree>
    <p:extLst>
      <p:ext uri="{BB962C8B-B14F-4D97-AF65-F5344CB8AC3E}">
        <p14:creationId xmlns:p14="http://schemas.microsoft.com/office/powerpoint/2010/main" val="24697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343A3158AEB142A3BA062FB268A3A1" ma:contentTypeVersion="15" ma:contentTypeDescription="Create a new document." ma:contentTypeScope="" ma:versionID="5858e68733f8c367f72988737fd2121c">
  <xsd:schema xmlns:xsd="http://www.w3.org/2001/XMLSchema" xmlns:xs="http://www.w3.org/2001/XMLSchema" xmlns:p="http://schemas.microsoft.com/office/2006/metadata/properties" xmlns:ns2="4e0e96f6-7d99-49a0-bcc4-4ef46ab9a5e5" xmlns:ns3="ce217593-bbfa-4885-83a5-012939fccd88" targetNamespace="http://schemas.microsoft.com/office/2006/metadata/properties" ma:root="true" ma:fieldsID="b91596349778ca1a24f870eae287551b" ns2:_="" ns3:_="">
    <xsd:import namespace="4e0e96f6-7d99-49a0-bcc4-4ef46ab9a5e5"/>
    <xsd:import namespace="ce217593-bbfa-4885-83a5-012939fccd8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e96f6-7d99-49a0-bcc4-4ef46ab9a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667ab40b-ead0-40cb-845a-26171f7b7b44"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217593-bbfa-4885-83a5-012939fccd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e0e96f6-7d99-49a0-bcc4-4ef46ab9a5e5">
      <Terms xmlns="http://schemas.microsoft.com/office/infopath/2007/PartnerControls"/>
    </lcf76f155ced4ddcb4097134ff3c332f>
    <SharedWithUsers xmlns="ce217593-bbfa-4885-83a5-012939fccd88">
      <UserInfo>
        <DisplayName>Emma Laws</DisplayName>
        <AccountId>35</AccountId>
        <AccountType/>
      </UserInfo>
      <UserInfo>
        <DisplayName>Lauren Worek</DisplayName>
        <AccountId>21</AccountId>
        <AccountType/>
      </UserInfo>
      <UserInfo>
        <DisplayName>Emily Harris</DisplayName>
        <AccountId>108</AccountId>
        <AccountType/>
      </UserInfo>
      <UserInfo>
        <DisplayName>Brian Adams</DisplayName>
        <AccountId>75</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40744-FAFF-4194-8A75-70E476696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0e96f6-7d99-49a0-bcc4-4ef46ab9a5e5"/>
    <ds:schemaRef ds:uri="ce217593-bbfa-4885-83a5-012939fccd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E30305-72BC-4A9E-BA75-255955C771ED}">
  <ds:schemaRefs>
    <ds:schemaRef ds:uri="http://schemas.microsoft.com/office/2006/documentManagement/types"/>
    <ds:schemaRef ds:uri="6591f253-2dba-43b6-8ca0-2681a5b4cb23"/>
    <ds:schemaRef ds:uri="http://purl.org/dc/dcmitype/"/>
    <ds:schemaRef ds:uri="http://purl.org/dc/terms/"/>
    <ds:schemaRef ds:uri="http://schemas.microsoft.com/office/2006/metadata/properties"/>
    <ds:schemaRef ds:uri="http://www.w3.org/XML/1998/namespace"/>
    <ds:schemaRef ds:uri="8d465407-6bdc-47e6-8699-20cc2896a3da"/>
    <ds:schemaRef ds:uri="http://schemas.microsoft.com/office/infopath/2007/PartnerControls"/>
    <ds:schemaRef ds:uri="http://schemas.openxmlformats.org/package/2006/metadata/core-properties"/>
    <ds:schemaRef ds:uri="http://purl.org/dc/elements/1.1/"/>
    <ds:schemaRef ds:uri="4e0e96f6-7d99-49a0-bcc4-4ef46ab9a5e5"/>
    <ds:schemaRef ds:uri="ce217593-bbfa-4885-83a5-012939fccd88"/>
  </ds:schemaRefs>
</ds:datastoreItem>
</file>

<file path=customXml/itemProps3.xml><?xml version="1.0" encoding="utf-8"?>
<ds:datastoreItem xmlns:ds="http://schemas.openxmlformats.org/officeDocument/2006/customXml" ds:itemID="{512D21E7-4630-43F3-817E-03DF5868F1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1016</TotalTime>
  <Words>2689</Words>
  <Application>Microsoft Office PowerPoint</Application>
  <PresentationFormat>Custom</PresentationFormat>
  <Paragraphs>353</Paragraphs>
  <Slides>46</Slides>
  <Notes>46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Presentation Road-Map</vt:lpstr>
      <vt:lpstr>Learning Objectives</vt:lpstr>
      <vt:lpstr>Setting the Stage: Why This Matters Now</vt:lpstr>
      <vt:lpstr>Why First Friday?</vt:lpstr>
      <vt:lpstr>Pause and Reflect</vt:lpstr>
      <vt:lpstr>The Intervention</vt:lpstr>
      <vt:lpstr>First Friday in Context: Mapping Established Learning Models</vt:lpstr>
      <vt:lpstr>What is First Friday?</vt:lpstr>
      <vt:lpstr>PowerPoint Presentation</vt:lpstr>
      <vt:lpstr>Pause and Reflect</vt:lpstr>
      <vt:lpstr>PowerPoint Presentation</vt:lpstr>
      <vt:lpstr>PowerPoint Presentation</vt:lpstr>
      <vt:lpstr>PowerPoint Presentation</vt:lpstr>
      <vt:lpstr>Afternoon Matinee (2025 Series)</vt:lpstr>
      <vt:lpstr>Dive into Diversity</vt:lpstr>
      <vt:lpstr>Design Principles</vt:lpstr>
      <vt:lpstr>Why Friday?</vt:lpstr>
      <vt:lpstr>Operational Reality</vt:lpstr>
      <vt:lpstr>Enabling Conditions: Leadership &amp; Culture</vt:lpstr>
      <vt:lpstr>Operational Reality: Running the Series</vt:lpstr>
      <vt:lpstr>Where the Learning Content Comes From</vt:lpstr>
      <vt:lpstr>Delivery Formats (Virtual, In-Person, Hybrid)</vt:lpstr>
      <vt:lpstr>What Changed?</vt:lpstr>
      <vt:lpstr>Pause and Reflect</vt:lpstr>
      <vt:lpstr>Measurement Strategy</vt:lpstr>
      <vt:lpstr>Quantitative Snapshot</vt:lpstr>
      <vt:lpstr>Qualitative Themes and Practice Activation</vt:lpstr>
      <vt:lpstr>INTERPRETATION</vt:lpstr>
      <vt:lpstr>Emerging Cultural Themes**</vt:lpstr>
      <vt:lpstr>What Surprised Us</vt:lpstr>
      <vt:lpstr>What Makes This Work Culturally?</vt:lpstr>
      <vt:lpstr>Implications for Workforce Wellbeing</vt:lpstr>
      <vt:lpstr>APPLICATION</vt:lpstr>
      <vt:lpstr>PowerPoint Presentation</vt:lpstr>
      <vt:lpstr>Beyond Attendance: What to Measure</vt:lpstr>
      <vt:lpstr>Evaluation Tools Used Across the Program</vt:lpstr>
      <vt:lpstr>One Practical Step</vt:lpstr>
      <vt:lpstr>Future Direction</vt:lpstr>
      <vt:lpstr>What we Would Do Differently</vt:lpstr>
      <vt:lpstr>Questions We Are Still Exploring</vt:lpstr>
      <vt:lpstr>Reframing Education</vt:lpstr>
      <vt:lpstr>Key Takeaways</vt:lpstr>
      <vt:lpstr>Closing Reflection</vt:lpstr>
      <vt:lpstr>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TC4HPC24 Presentation Template</dc:title>
  <cp:lastModifiedBy>Donna Fahey</cp:lastModifiedBy>
  <cp:revision>19</cp:revision>
  <cp:lastPrinted>2026-03-01T17:53:08Z</cp:lastPrinted>
  <dcterms:created xsi:type="dcterms:W3CDTF">2006-08-16T00:00:00Z</dcterms:created>
  <dcterms:modified xsi:type="dcterms:W3CDTF">2026-04-16T17:37:17Z</dcterms:modified>
  <dc:identifier>DAGDJmk1QP4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0x01010080343A3158AEB142A3BA062FB268A3A1</vt:lpwstr>
  </property>
  <property fmtid="{D5CDD505-2E9C-101B-9397-08002B2CF9AE}" pid="3" name="MediaServiceImageTags">
    <vt:lpwstr/>
  </property>
</Properties>
</file>